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9" r:id="rId1"/>
  </p:sldMasterIdLst>
  <p:notesMasterIdLst>
    <p:notesMasterId r:id="rId60"/>
  </p:notesMasterIdLst>
  <p:sldIdLst>
    <p:sldId id="256" r:id="rId2"/>
    <p:sldId id="261" r:id="rId3"/>
    <p:sldId id="263" r:id="rId4"/>
    <p:sldId id="257" r:id="rId5"/>
    <p:sldId id="262" r:id="rId6"/>
    <p:sldId id="259" r:id="rId7"/>
    <p:sldId id="264" r:id="rId8"/>
    <p:sldId id="258" r:id="rId9"/>
    <p:sldId id="265" r:id="rId10"/>
    <p:sldId id="266" r:id="rId11"/>
    <p:sldId id="267" r:id="rId12"/>
    <p:sldId id="268" r:id="rId13"/>
    <p:sldId id="269" r:id="rId14"/>
    <p:sldId id="271" r:id="rId15"/>
    <p:sldId id="306" r:id="rId16"/>
    <p:sldId id="307" r:id="rId17"/>
    <p:sldId id="309" r:id="rId18"/>
    <p:sldId id="310" r:id="rId19"/>
    <p:sldId id="312" r:id="rId20"/>
    <p:sldId id="408" r:id="rId21"/>
    <p:sldId id="409" r:id="rId22"/>
    <p:sldId id="272" r:id="rId23"/>
    <p:sldId id="273" r:id="rId24"/>
    <p:sldId id="274" r:id="rId25"/>
    <p:sldId id="275" r:id="rId26"/>
    <p:sldId id="401" r:id="rId27"/>
    <p:sldId id="276" r:id="rId28"/>
    <p:sldId id="277" r:id="rId29"/>
    <p:sldId id="278" r:id="rId30"/>
    <p:sldId id="410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411" r:id="rId55"/>
    <p:sldId id="302" r:id="rId56"/>
    <p:sldId id="303" r:id="rId57"/>
    <p:sldId id="260" r:id="rId58"/>
    <p:sldId id="305" r:id="rId5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2DD57A-60D3-464B-8FCE-A56954A7D8EB}" v="1375" dt="2025-04-23T22:08:49.40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23"/>
    <p:restoredTop sz="79844"/>
  </p:normalViewPr>
  <p:slideViewPr>
    <p:cSldViewPr snapToGrid="0">
      <p:cViewPr varScale="1">
        <p:scale>
          <a:sx n="79" d="100"/>
          <a:sy n="79" d="100"/>
        </p:scale>
        <p:origin x="98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1CA9AF-92D7-DC4F-89D2-C1744025E6E2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A63CF19-474C-BA42-A1D9-1DC2EA3D6536}">
      <dgm:prSet phldrT="[Metin]"/>
      <dgm:spPr/>
      <dgm:t>
        <a:bodyPr/>
        <a:lstStyle/>
        <a:p>
          <a:r>
            <a:rPr lang="tr-TR" dirty="0" err="1"/>
            <a:t>vWH</a:t>
          </a:r>
          <a:r>
            <a:rPr lang="tr-TR" dirty="0"/>
            <a:t> Şüphesi</a:t>
          </a:r>
        </a:p>
      </dgm:t>
    </dgm:pt>
    <dgm:pt modelId="{5DABC10E-B63E-424E-A585-3E23214BB80B}" type="parTrans" cxnId="{291CE1F0-1150-C44D-A24D-6E9B5C86BCDA}">
      <dgm:prSet/>
      <dgm:spPr/>
      <dgm:t>
        <a:bodyPr/>
        <a:lstStyle/>
        <a:p>
          <a:endParaRPr lang="tr-TR"/>
        </a:p>
      </dgm:t>
    </dgm:pt>
    <dgm:pt modelId="{A6AF62B3-C4D2-BE47-A19E-A166ECBD07D0}" type="sibTrans" cxnId="{291CE1F0-1150-C44D-A24D-6E9B5C86BCDA}">
      <dgm:prSet/>
      <dgm:spPr/>
      <dgm:t>
        <a:bodyPr/>
        <a:lstStyle/>
        <a:p>
          <a:endParaRPr lang="tr-TR"/>
        </a:p>
      </dgm:t>
    </dgm:pt>
    <dgm:pt modelId="{BD38C461-5313-2345-8F8C-C5FBDC37912E}">
      <dgm:prSet phldrT="[Metin]"/>
      <dgm:spPr/>
      <dgm:t>
        <a:bodyPr/>
        <a:lstStyle/>
        <a:p>
          <a:r>
            <a:rPr lang="tr-TR" dirty="0" err="1"/>
            <a:t>Bleeding</a:t>
          </a:r>
          <a:r>
            <a:rPr lang="tr-TR" dirty="0"/>
            <a:t> </a:t>
          </a:r>
          <a:r>
            <a:rPr lang="tr-TR" dirty="0" err="1"/>
            <a:t>Assessment</a:t>
          </a:r>
          <a:r>
            <a:rPr lang="tr-TR" dirty="0"/>
            <a:t> </a:t>
          </a:r>
          <a:r>
            <a:rPr lang="tr-TR" dirty="0" err="1"/>
            <a:t>Tool</a:t>
          </a:r>
          <a:endParaRPr lang="tr-TR" dirty="0"/>
        </a:p>
      </dgm:t>
    </dgm:pt>
    <dgm:pt modelId="{31680B64-074B-BE42-BB9B-447A56D2EC73}" type="parTrans" cxnId="{33BC35F6-42FA-6949-BA98-A8D932CED340}">
      <dgm:prSet/>
      <dgm:spPr/>
      <dgm:t>
        <a:bodyPr/>
        <a:lstStyle/>
        <a:p>
          <a:endParaRPr lang="tr-TR"/>
        </a:p>
      </dgm:t>
    </dgm:pt>
    <dgm:pt modelId="{15A2B4CC-6C24-244C-99BE-495AA7ECACC2}" type="sibTrans" cxnId="{33BC35F6-42FA-6949-BA98-A8D932CED340}">
      <dgm:prSet/>
      <dgm:spPr/>
      <dgm:t>
        <a:bodyPr/>
        <a:lstStyle/>
        <a:p>
          <a:endParaRPr lang="tr-TR"/>
        </a:p>
      </dgm:t>
    </dgm:pt>
    <dgm:pt modelId="{5217B3C2-2D61-044F-94A4-54AE450A9056}" type="pres">
      <dgm:prSet presAssocID="{FA1CA9AF-92D7-DC4F-89D2-C1744025E6E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290C9DA-E2C4-B443-AE00-6F9045E5E2B9}" type="pres">
      <dgm:prSet presAssocID="{CA63CF19-474C-BA42-A1D9-1DC2EA3D6536}" presName="hierRoot1" presStyleCnt="0">
        <dgm:presLayoutVars>
          <dgm:hierBranch val="init"/>
        </dgm:presLayoutVars>
      </dgm:prSet>
      <dgm:spPr/>
    </dgm:pt>
    <dgm:pt modelId="{68BE93C8-A755-AD4B-B2F0-4D34E1828B8A}" type="pres">
      <dgm:prSet presAssocID="{CA63CF19-474C-BA42-A1D9-1DC2EA3D6536}" presName="rootComposite1" presStyleCnt="0"/>
      <dgm:spPr/>
    </dgm:pt>
    <dgm:pt modelId="{0DA12C00-E7D5-D14C-83C5-23A14E9C3C69}" type="pres">
      <dgm:prSet presAssocID="{CA63CF19-474C-BA42-A1D9-1DC2EA3D6536}" presName="rootText1" presStyleLbl="node0" presStyleIdx="0" presStyleCnt="1" custScaleX="208994">
        <dgm:presLayoutVars>
          <dgm:chPref val="3"/>
        </dgm:presLayoutVars>
      </dgm:prSet>
      <dgm:spPr/>
    </dgm:pt>
    <dgm:pt modelId="{36415AA3-EC79-2149-959E-ACCC250D8C76}" type="pres">
      <dgm:prSet presAssocID="{CA63CF19-474C-BA42-A1D9-1DC2EA3D6536}" presName="rootConnector1" presStyleLbl="node1" presStyleIdx="0" presStyleCnt="0"/>
      <dgm:spPr/>
    </dgm:pt>
    <dgm:pt modelId="{89A1A2C9-A922-C548-B5E8-DD38DFB19069}" type="pres">
      <dgm:prSet presAssocID="{CA63CF19-474C-BA42-A1D9-1DC2EA3D6536}" presName="hierChild2" presStyleCnt="0"/>
      <dgm:spPr/>
    </dgm:pt>
    <dgm:pt modelId="{BDDA918A-609A-E44C-8A54-515B31E79CD7}" type="pres">
      <dgm:prSet presAssocID="{31680B64-074B-BE42-BB9B-447A56D2EC73}" presName="Name37" presStyleLbl="parChTrans1D2" presStyleIdx="0" presStyleCnt="1"/>
      <dgm:spPr/>
    </dgm:pt>
    <dgm:pt modelId="{3C4DD44E-774B-A84F-B8DC-FF6C8899400B}" type="pres">
      <dgm:prSet presAssocID="{BD38C461-5313-2345-8F8C-C5FBDC37912E}" presName="hierRoot2" presStyleCnt="0">
        <dgm:presLayoutVars>
          <dgm:hierBranch val="init"/>
        </dgm:presLayoutVars>
      </dgm:prSet>
      <dgm:spPr/>
    </dgm:pt>
    <dgm:pt modelId="{0034963D-4E4C-334A-A580-118DC50B04DC}" type="pres">
      <dgm:prSet presAssocID="{BD38C461-5313-2345-8F8C-C5FBDC37912E}" presName="rootComposite" presStyleCnt="0"/>
      <dgm:spPr/>
    </dgm:pt>
    <dgm:pt modelId="{98FD961B-2AFC-C147-AFC6-6D52757B94C6}" type="pres">
      <dgm:prSet presAssocID="{BD38C461-5313-2345-8F8C-C5FBDC37912E}" presName="rootText" presStyleLbl="node2" presStyleIdx="0" presStyleCnt="1" custScaleX="292571" custLinFactNeighborX="6508" custLinFactNeighborY="4733">
        <dgm:presLayoutVars>
          <dgm:chPref val="3"/>
        </dgm:presLayoutVars>
      </dgm:prSet>
      <dgm:spPr/>
    </dgm:pt>
    <dgm:pt modelId="{6188F5D6-99DA-3E4D-96C7-F95C4D12CFEE}" type="pres">
      <dgm:prSet presAssocID="{BD38C461-5313-2345-8F8C-C5FBDC37912E}" presName="rootConnector" presStyleLbl="node2" presStyleIdx="0" presStyleCnt="1"/>
      <dgm:spPr/>
    </dgm:pt>
    <dgm:pt modelId="{770C5332-B6D4-6C46-8CA0-5692A8FEA70D}" type="pres">
      <dgm:prSet presAssocID="{BD38C461-5313-2345-8F8C-C5FBDC37912E}" presName="hierChild4" presStyleCnt="0"/>
      <dgm:spPr/>
    </dgm:pt>
    <dgm:pt modelId="{2AD37DFF-A660-8C4D-BE63-AB6BB4645005}" type="pres">
      <dgm:prSet presAssocID="{BD38C461-5313-2345-8F8C-C5FBDC37912E}" presName="hierChild5" presStyleCnt="0"/>
      <dgm:spPr/>
    </dgm:pt>
    <dgm:pt modelId="{A1671FDD-E9FC-6D42-88DA-6FE2D804801B}" type="pres">
      <dgm:prSet presAssocID="{CA63CF19-474C-BA42-A1D9-1DC2EA3D6536}" presName="hierChild3" presStyleCnt="0"/>
      <dgm:spPr/>
    </dgm:pt>
  </dgm:ptLst>
  <dgm:cxnLst>
    <dgm:cxn modelId="{B17CE713-6106-7E4E-AAE1-D32A1395283A}" type="presOf" srcId="{BD38C461-5313-2345-8F8C-C5FBDC37912E}" destId="{6188F5D6-99DA-3E4D-96C7-F95C4D12CFEE}" srcOrd="1" destOrd="0" presId="urn:microsoft.com/office/officeart/2005/8/layout/orgChart1"/>
    <dgm:cxn modelId="{85708479-40E2-AE46-B9CC-5BE4B9DCAA59}" type="presOf" srcId="{FA1CA9AF-92D7-DC4F-89D2-C1744025E6E2}" destId="{5217B3C2-2D61-044F-94A4-54AE450A9056}" srcOrd="0" destOrd="0" presId="urn:microsoft.com/office/officeart/2005/8/layout/orgChart1"/>
    <dgm:cxn modelId="{E4B0B27F-03B7-A045-9FD6-C790AB63D2AB}" type="presOf" srcId="{CA63CF19-474C-BA42-A1D9-1DC2EA3D6536}" destId="{36415AA3-EC79-2149-959E-ACCC250D8C76}" srcOrd="1" destOrd="0" presId="urn:microsoft.com/office/officeart/2005/8/layout/orgChart1"/>
    <dgm:cxn modelId="{4E499A84-159D-EB4A-8D64-EEFFF32C9AB7}" type="presOf" srcId="{31680B64-074B-BE42-BB9B-447A56D2EC73}" destId="{BDDA918A-609A-E44C-8A54-515B31E79CD7}" srcOrd="0" destOrd="0" presId="urn:microsoft.com/office/officeart/2005/8/layout/orgChart1"/>
    <dgm:cxn modelId="{11DFD7C6-3644-664F-B0EB-6D8EDE362FF2}" type="presOf" srcId="{CA63CF19-474C-BA42-A1D9-1DC2EA3D6536}" destId="{0DA12C00-E7D5-D14C-83C5-23A14E9C3C69}" srcOrd="0" destOrd="0" presId="urn:microsoft.com/office/officeart/2005/8/layout/orgChart1"/>
    <dgm:cxn modelId="{32E8D1D6-E8D2-A348-9F5F-12D570AF4F32}" type="presOf" srcId="{BD38C461-5313-2345-8F8C-C5FBDC37912E}" destId="{98FD961B-2AFC-C147-AFC6-6D52757B94C6}" srcOrd="0" destOrd="0" presId="urn:microsoft.com/office/officeart/2005/8/layout/orgChart1"/>
    <dgm:cxn modelId="{291CE1F0-1150-C44D-A24D-6E9B5C86BCDA}" srcId="{FA1CA9AF-92D7-DC4F-89D2-C1744025E6E2}" destId="{CA63CF19-474C-BA42-A1D9-1DC2EA3D6536}" srcOrd="0" destOrd="0" parTransId="{5DABC10E-B63E-424E-A585-3E23214BB80B}" sibTransId="{A6AF62B3-C4D2-BE47-A19E-A166ECBD07D0}"/>
    <dgm:cxn modelId="{33BC35F6-42FA-6949-BA98-A8D932CED340}" srcId="{CA63CF19-474C-BA42-A1D9-1DC2EA3D6536}" destId="{BD38C461-5313-2345-8F8C-C5FBDC37912E}" srcOrd="0" destOrd="0" parTransId="{31680B64-074B-BE42-BB9B-447A56D2EC73}" sibTransId="{15A2B4CC-6C24-244C-99BE-495AA7ECACC2}"/>
    <dgm:cxn modelId="{6842F67F-910B-C343-9521-1614E2957682}" type="presParOf" srcId="{5217B3C2-2D61-044F-94A4-54AE450A9056}" destId="{D290C9DA-E2C4-B443-AE00-6F9045E5E2B9}" srcOrd="0" destOrd="0" presId="urn:microsoft.com/office/officeart/2005/8/layout/orgChart1"/>
    <dgm:cxn modelId="{3FBD08C1-B19F-F84A-828A-2F5577DF301A}" type="presParOf" srcId="{D290C9DA-E2C4-B443-AE00-6F9045E5E2B9}" destId="{68BE93C8-A755-AD4B-B2F0-4D34E1828B8A}" srcOrd="0" destOrd="0" presId="urn:microsoft.com/office/officeart/2005/8/layout/orgChart1"/>
    <dgm:cxn modelId="{F9B2E31E-0029-7B44-ABE9-4515D9FD1667}" type="presParOf" srcId="{68BE93C8-A755-AD4B-B2F0-4D34E1828B8A}" destId="{0DA12C00-E7D5-D14C-83C5-23A14E9C3C69}" srcOrd="0" destOrd="0" presId="urn:microsoft.com/office/officeart/2005/8/layout/orgChart1"/>
    <dgm:cxn modelId="{EB40C50F-506E-0B44-8D3C-129ED98028E0}" type="presParOf" srcId="{68BE93C8-A755-AD4B-B2F0-4D34E1828B8A}" destId="{36415AA3-EC79-2149-959E-ACCC250D8C76}" srcOrd="1" destOrd="0" presId="urn:microsoft.com/office/officeart/2005/8/layout/orgChart1"/>
    <dgm:cxn modelId="{04F48F9D-62BA-7545-95D8-9048C99E34D5}" type="presParOf" srcId="{D290C9DA-E2C4-B443-AE00-6F9045E5E2B9}" destId="{89A1A2C9-A922-C548-B5E8-DD38DFB19069}" srcOrd="1" destOrd="0" presId="urn:microsoft.com/office/officeart/2005/8/layout/orgChart1"/>
    <dgm:cxn modelId="{9243DDC4-DE9D-FC43-97DD-C0970E596C12}" type="presParOf" srcId="{89A1A2C9-A922-C548-B5E8-DD38DFB19069}" destId="{BDDA918A-609A-E44C-8A54-515B31E79CD7}" srcOrd="0" destOrd="0" presId="urn:microsoft.com/office/officeart/2005/8/layout/orgChart1"/>
    <dgm:cxn modelId="{010A3602-FF05-3D48-B336-B6F2EDC73CA6}" type="presParOf" srcId="{89A1A2C9-A922-C548-B5E8-DD38DFB19069}" destId="{3C4DD44E-774B-A84F-B8DC-FF6C8899400B}" srcOrd="1" destOrd="0" presId="urn:microsoft.com/office/officeart/2005/8/layout/orgChart1"/>
    <dgm:cxn modelId="{F934397F-2716-324D-8817-1F2A83769B11}" type="presParOf" srcId="{3C4DD44E-774B-A84F-B8DC-FF6C8899400B}" destId="{0034963D-4E4C-334A-A580-118DC50B04DC}" srcOrd="0" destOrd="0" presId="urn:microsoft.com/office/officeart/2005/8/layout/orgChart1"/>
    <dgm:cxn modelId="{52B83B0D-0046-6D43-A26C-F5D57F761AF1}" type="presParOf" srcId="{0034963D-4E4C-334A-A580-118DC50B04DC}" destId="{98FD961B-2AFC-C147-AFC6-6D52757B94C6}" srcOrd="0" destOrd="0" presId="urn:microsoft.com/office/officeart/2005/8/layout/orgChart1"/>
    <dgm:cxn modelId="{5CF60AC8-AA24-E74A-871A-19B3E8843A38}" type="presParOf" srcId="{0034963D-4E4C-334A-A580-118DC50B04DC}" destId="{6188F5D6-99DA-3E4D-96C7-F95C4D12CFEE}" srcOrd="1" destOrd="0" presId="urn:microsoft.com/office/officeart/2005/8/layout/orgChart1"/>
    <dgm:cxn modelId="{D4FFFCA0-89D5-0D4D-BCDC-A4D04E24862F}" type="presParOf" srcId="{3C4DD44E-774B-A84F-B8DC-FF6C8899400B}" destId="{770C5332-B6D4-6C46-8CA0-5692A8FEA70D}" srcOrd="1" destOrd="0" presId="urn:microsoft.com/office/officeart/2005/8/layout/orgChart1"/>
    <dgm:cxn modelId="{8F30C590-82E7-7D4D-A0AF-0FFE35B92DFB}" type="presParOf" srcId="{3C4DD44E-774B-A84F-B8DC-FF6C8899400B}" destId="{2AD37DFF-A660-8C4D-BE63-AB6BB4645005}" srcOrd="2" destOrd="0" presId="urn:microsoft.com/office/officeart/2005/8/layout/orgChart1"/>
    <dgm:cxn modelId="{A21A13E9-CE1C-2945-9250-3A29CD8B2E81}" type="presParOf" srcId="{D290C9DA-E2C4-B443-AE00-6F9045E5E2B9}" destId="{A1671FDD-E9FC-6D42-88DA-6FE2D804801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1CA9AF-92D7-DC4F-89D2-C1744025E6E2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A63CF19-474C-BA42-A1D9-1DC2EA3D6536}">
      <dgm:prSet phldrT="[Metin]"/>
      <dgm:spPr/>
      <dgm:t>
        <a:bodyPr/>
        <a:lstStyle/>
        <a:p>
          <a:r>
            <a:rPr lang="tr-TR" dirty="0" err="1"/>
            <a:t>vWH</a:t>
          </a:r>
          <a:r>
            <a:rPr lang="tr-TR" dirty="0"/>
            <a:t> Şüphesi</a:t>
          </a:r>
        </a:p>
      </dgm:t>
    </dgm:pt>
    <dgm:pt modelId="{5DABC10E-B63E-424E-A585-3E23214BB80B}" type="parTrans" cxnId="{291CE1F0-1150-C44D-A24D-6E9B5C86BCDA}">
      <dgm:prSet/>
      <dgm:spPr/>
      <dgm:t>
        <a:bodyPr/>
        <a:lstStyle/>
        <a:p>
          <a:endParaRPr lang="tr-TR"/>
        </a:p>
      </dgm:t>
    </dgm:pt>
    <dgm:pt modelId="{A6AF62B3-C4D2-BE47-A19E-A166ECBD07D0}" type="sibTrans" cxnId="{291CE1F0-1150-C44D-A24D-6E9B5C86BCDA}">
      <dgm:prSet/>
      <dgm:spPr/>
      <dgm:t>
        <a:bodyPr/>
        <a:lstStyle/>
        <a:p>
          <a:endParaRPr lang="tr-TR"/>
        </a:p>
      </dgm:t>
    </dgm:pt>
    <dgm:pt modelId="{BD38C461-5313-2345-8F8C-C5FBDC37912E}">
      <dgm:prSet phldrT="[Metin]"/>
      <dgm:spPr/>
      <dgm:t>
        <a:bodyPr/>
        <a:lstStyle/>
        <a:p>
          <a:r>
            <a:rPr lang="tr-TR" dirty="0" err="1"/>
            <a:t>Bleeding</a:t>
          </a:r>
          <a:r>
            <a:rPr lang="tr-TR" dirty="0"/>
            <a:t> </a:t>
          </a:r>
          <a:r>
            <a:rPr lang="tr-TR" dirty="0" err="1"/>
            <a:t>Assessment</a:t>
          </a:r>
          <a:r>
            <a:rPr lang="tr-TR" dirty="0"/>
            <a:t> </a:t>
          </a:r>
          <a:r>
            <a:rPr lang="tr-TR" dirty="0" err="1"/>
            <a:t>Tool</a:t>
          </a:r>
          <a:endParaRPr lang="tr-TR" dirty="0"/>
        </a:p>
      </dgm:t>
    </dgm:pt>
    <dgm:pt modelId="{31680B64-074B-BE42-BB9B-447A56D2EC73}" type="parTrans" cxnId="{33BC35F6-42FA-6949-BA98-A8D932CED340}">
      <dgm:prSet/>
      <dgm:spPr/>
      <dgm:t>
        <a:bodyPr/>
        <a:lstStyle/>
        <a:p>
          <a:endParaRPr lang="tr-TR"/>
        </a:p>
      </dgm:t>
    </dgm:pt>
    <dgm:pt modelId="{15A2B4CC-6C24-244C-99BE-495AA7ECACC2}" type="sibTrans" cxnId="{33BC35F6-42FA-6949-BA98-A8D932CED340}">
      <dgm:prSet/>
      <dgm:spPr/>
      <dgm:t>
        <a:bodyPr/>
        <a:lstStyle/>
        <a:p>
          <a:endParaRPr lang="tr-TR"/>
        </a:p>
      </dgm:t>
    </dgm:pt>
    <dgm:pt modelId="{5217B3C2-2D61-044F-94A4-54AE450A9056}" type="pres">
      <dgm:prSet presAssocID="{FA1CA9AF-92D7-DC4F-89D2-C1744025E6E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290C9DA-E2C4-B443-AE00-6F9045E5E2B9}" type="pres">
      <dgm:prSet presAssocID="{CA63CF19-474C-BA42-A1D9-1DC2EA3D6536}" presName="hierRoot1" presStyleCnt="0">
        <dgm:presLayoutVars>
          <dgm:hierBranch val="init"/>
        </dgm:presLayoutVars>
      </dgm:prSet>
      <dgm:spPr/>
    </dgm:pt>
    <dgm:pt modelId="{68BE93C8-A755-AD4B-B2F0-4D34E1828B8A}" type="pres">
      <dgm:prSet presAssocID="{CA63CF19-474C-BA42-A1D9-1DC2EA3D6536}" presName="rootComposite1" presStyleCnt="0"/>
      <dgm:spPr/>
    </dgm:pt>
    <dgm:pt modelId="{0DA12C00-E7D5-D14C-83C5-23A14E9C3C69}" type="pres">
      <dgm:prSet presAssocID="{CA63CF19-474C-BA42-A1D9-1DC2EA3D6536}" presName="rootText1" presStyleLbl="node0" presStyleIdx="0" presStyleCnt="1" custScaleX="208994">
        <dgm:presLayoutVars>
          <dgm:chPref val="3"/>
        </dgm:presLayoutVars>
      </dgm:prSet>
      <dgm:spPr/>
    </dgm:pt>
    <dgm:pt modelId="{36415AA3-EC79-2149-959E-ACCC250D8C76}" type="pres">
      <dgm:prSet presAssocID="{CA63CF19-474C-BA42-A1D9-1DC2EA3D6536}" presName="rootConnector1" presStyleLbl="node1" presStyleIdx="0" presStyleCnt="0"/>
      <dgm:spPr/>
    </dgm:pt>
    <dgm:pt modelId="{89A1A2C9-A922-C548-B5E8-DD38DFB19069}" type="pres">
      <dgm:prSet presAssocID="{CA63CF19-474C-BA42-A1D9-1DC2EA3D6536}" presName="hierChild2" presStyleCnt="0"/>
      <dgm:spPr/>
    </dgm:pt>
    <dgm:pt modelId="{BDDA918A-609A-E44C-8A54-515B31E79CD7}" type="pres">
      <dgm:prSet presAssocID="{31680B64-074B-BE42-BB9B-447A56D2EC73}" presName="Name37" presStyleLbl="parChTrans1D2" presStyleIdx="0" presStyleCnt="1"/>
      <dgm:spPr/>
    </dgm:pt>
    <dgm:pt modelId="{3C4DD44E-774B-A84F-B8DC-FF6C8899400B}" type="pres">
      <dgm:prSet presAssocID="{BD38C461-5313-2345-8F8C-C5FBDC37912E}" presName="hierRoot2" presStyleCnt="0">
        <dgm:presLayoutVars>
          <dgm:hierBranch val="init"/>
        </dgm:presLayoutVars>
      </dgm:prSet>
      <dgm:spPr/>
    </dgm:pt>
    <dgm:pt modelId="{0034963D-4E4C-334A-A580-118DC50B04DC}" type="pres">
      <dgm:prSet presAssocID="{BD38C461-5313-2345-8F8C-C5FBDC37912E}" presName="rootComposite" presStyleCnt="0"/>
      <dgm:spPr/>
    </dgm:pt>
    <dgm:pt modelId="{98FD961B-2AFC-C147-AFC6-6D52757B94C6}" type="pres">
      <dgm:prSet presAssocID="{BD38C461-5313-2345-8F8C-C5FBDC37912E}" presName="rootText" presStyleLbl="node2" presStyleIdx="0" presStyleCnt="1" custScaleX="292571" custLinFactNeighborX="6508" custLinFactNeighborY="4733">
        <dgm:presLayoutVars>
          <dgm:chPref val="3"/>
        </dgm:presLayoutVars>
      </dgm:prSet>
      <dgm:spPr/>
    </dgm:pt>
    <dgm:pt modelId="{6188F5D6-99DA-3E4D-96C7-F95C4D12CFEE}" type="pres">
      <dgm:prSet presAssocID="{BD38C461-5313-2345-8F8C-C5FBDC37912E}" presName="rootConnector" presStyleLbl="node2" presStyleIdx="0" presStyleCnt="1"/>
      <dgm:spPr/>
    </dgm:pt>
    <dgm:pt modelId="{770C5332-B6D4-6C46-8CA0-5692A8FEA70D}" type="pres">
      <dgm:prSet presAssocID="{BD38C461-5313-2345-8F8C-C5FBDC37912E}" presName="hierChild4" presStyleCnt="0"/>
      <dgm:spPr/>
    </dgm:pt>
    <dgm:pt modelId="{2AD37DFF-A660-8C4D-BE63-AB6BB4645005}" type="pres">
      <dgm:prSet presAssocID="{BD38C461-5313-2345-8F8C-C5FBDC37912E}" presName="hierChild5" presStyleCnt="0"/>
      <dgm:spPr/>
    </dgm:pt>
    <dgm:pt modelId="{A1671FDD-E9FC-6D42-88DA-6FE2D804801B}" type="pres">
      <dgm:prSet presAssocID="{CA63CF19-474C-BA42-A1D9-1DC2EA3D6536}" presName="hierChild3" presStyleCnt="0"/>
      <dgm:spPr/>
    </dgm:pt>
  </dgm:ptLst>
  <dgm:cxnLst>
    <dgm:cxn modelId="{B17CE713-6106-7E4E-AAE1-D32A1395283A}" type="presOf" srcId="{BD38C461-5313-2345-8F8C-C5FBDC37912E}" destId="{6188F5D6-99DA-3E4D-96C7-F95C4D12CFEE}" srcOrd="1" destOrd="0" presId="urn:microsoft.com/office/officeart/2005/8/layout/orgChart1"/>
    <dgm:cxn modelId="{85708479-40E2-AE46-B9CC-5BE4B9DCAA59}" type="presOf" srcId="{FA1CA9AF-92D7-DC4F-89D2-C1744025E6E2}" destId="{5217B3C2-2D61-044F-94A4-54AE450A9056}" srcOrd="0" destOrd="0" presId="urn:microsoft.com/office/officeart/2005/8/layout/orgChart1"/>
    <dgm:cxn modelId="{E4B0B27F-03B7-A045-9FD6-C790AB63D2AB}" type="presOf" srcId="{CA63CF19-474C-BA42-A1D9-1DC2EA3D6536}" destId="{36415AA3-EC79-2149-959E-ACCC250D8C76}" srcOrd="1" destOrd="0" presId="urn:microsoft.com/office/officeart/2005/8/layout/orgChart1"/>
    <dgm:cxn modelId="{4E499A84-159D-EB4A-8D64-EEFFF32C9AB7}" type="presOf" srcId="{31680B64-074B-BE42-BB9B-447A56D2EC73}" destId="{BDDA918A-609A-E44C-8A54-515B31E79CD7}" srcOrd="0" destOrd="0" presId="urn:microsoft.com/office/officeart/2005/8/layout/orgChart1"/>
    <dgm:cxn modelId="{11DFD7C6-3644-664F-B0EB-6D8EDE362FF2}" type="presOf" srcId="{CA63CF19-474C-BA42-A1D9-1DC2EA3D6536}" destId="{0DA12C00-E7D5-D14C-83C5-23A14E9C3C69}" srcOrd="0" destOrd="0" presId="urn:microsoft.com/office/officeart/2005/8/layout/orgChart1"/>
    <dgm:cxn modelId="{32E8D1D6-E8D2-A348-9F5F-12D570AF4F32}" type="presOf" srcId="{BD38C461-5313-2345-8F8C-C5FBDC37912E}" destId="{98FD961B-2AFC-C147-AFC6-6D52757B94C6}" srcOrd="0" destOrd="0" presId="urn:microsoft.com/office/officeart/2005/8/layout/orgChart1"/>
    <dgm:cxn modelId="{291CE1F0-1150-C44D-A24D-6E9B5C86BCDA}" srcId="{FA1CA9AF-92D7-DC4F-89D2-C1744025E6E2}" destId="{CA63CF19-474C-BA42-A1D9-1DC2EA3D6536}" srcOrd="0" destOrd="0" parTransId="{5DABC10E-B63E-424E-A585-3E23214BB80B}" sibTransId="{A6AF62B3-C4D2-BE47-A19E-A166ECBD07D0}"/>
    <dgm:cxn modelId="{33BC35F6-42FA-6949-BA98-A8D932CED340}" srcId="{CA63CF19-474C-BA42-A1D9-1DC2EA3D6536}" destId="{BD38C461-5313-2345-8F8C-C5FBDC37912E}" srcOrd="0" destOrd="0" parTransId="{31680B64-074B-BE42-BB9B-447A56D2EC73}" sibTransId="{15A2B4CC-6C24-244C-99BE-495AA7ECACC2}"/>
    <dgm:cxn modelId="{6842F67F-910B-C343-9521-1614E2957682}" type="presParOf" srcId="{5217B3C2-2D61-044F-94A4-54AE450A9056}" destId="{D290C9DA-E2C4-B443-AE00-6F9045E5E2B9}" srcOrd="0" destOrd="0" presId="urn:microsoft.com/office/officeart/2005/8/layout/orgChart1"/>
    <dgm:cxn modelId="{3FBD08C1-B19F-F84A-828A-2F5577DF301A}" type="presParOf" srcId="{D290C9DA-E2C4-B443-AE00-6F9045E5E2B9}" destId="{68BE93C8-A755-AD4B-B2F0-4D34E1828B8A}" srcOrd="0" destOrd="0" presId="urn:microsoft.com/office/officeart/2005/8/layout/orgChart1"/>
    <dgm:cxn modelId="{F9B2E31E-0029-7B44-ABE9-4515D9FD1667}" type="presParOf" srcId="{68BE93C8-A755-AD4B-B2F0-4D34E1828B8A}" destId="{0DA12C00-E7D5-D14C-83C5-23A14E9C3C69}" srcOrd="0" destOrd="0" presId="urn:microsoft.com/office/officeart/2005/8/layout/orgChart1"/>
    <dgm:cxn modelId="{EB40C50F-506E-0B44-8D3C-129ED98028E0}" type="presParOf" srcId="{68BE93C8-A755-AD4B-B2F0-4D34E1828B8A}" destId="{36415AA3-EC79-2149-959E-ACCC250D8C76}" srcOrd="1" destOrd="0" presId="urn:microsoft.com/office/officeart/2005/8/layout/orgChart1"/>
    <dgm:cxn modelId="{04F48F9D-62BA-7545-95D8-9048C99E34D5}" type="presParOf" srcId="{D290C9DA-E2C4-B443-AE00-6F9045E5E2B9}" destId="{89A1A2C9-A922-C548-B5E8-DD38DFB19069}" srcOrd="1" destOrd="0" presId="urn:microsoft.com/office/officeart/2005/8/layout/orgChart1"/>
    <dgm:cxn modelId="{9243DDC4-DE9D-FC43-97DD-C0970E596C12}" type="presParOf" srcId="{89A1A2C9-A922-C548-B5E8-DD38DFB19069}" destId="{BDDA918A-609A-E44C-8A54-515B31E79CD7}" srcOrd="0" destOrd="0" presId="urn:microsoft.com/office/officeart/2005/8/layout/orgChart1"/>
    <dgm:cxn modelId="{010A3602-FF05-3D48-B336-B6F2EDC73CA6}" type="presParOf" srcId="{89A1A2C9-A922-C548-B5E8-DD38DFB19069}" destId="{3C4DD44E-774B-A84F-B8DC-FF6C8899400B}" srcOrd="1" destOrd="0" presId="urn:microsoft.com/office/officeart/2005/8/layout/orgChart1"/>
    <dgm:cxn modelId="{F934397F-2716-324D-8817-1F2A83769B11}" type="presParOf" srcId="{3C4DD44E-774B-A84F-B8DC-FF6C8899400B}" destId="{0034963D-4E4C-334A-A580-118DC50B04DC}" srcOrd="0" destOrd="0" presId="urn:microsoft.com/office/officeart/2005/8/layout/orgChart1"/>
    <dgm:cxn modelId="{52B83B0D-0046-6D43-A26C-F5D57F761AF1}" type="presParOf" srcId="{0034963D-4E4C-334A-A580-118DC50B04DC}" destId="{98FD961B-2AFC-C147-AFC6-6D52757B94C6}" srcOrd="0" destOrd="0" presId="urn:microsoft.com/office/officeart/2005/8/layout/orgChart1"/>
    <dgm:cxn modelId="{5CF60AC8-AA24-E74A-871A-19B3E8843A38}" type="presParOf" srcId="{0034963D-4E4C-334A-A580-118DC50B04DC}" destId="{6188F5D6-99DA-3E4D-96C7-F95C4D12CFEE}" srcOrd="1" destOrd="0" presId="urn:microsoft.com/office/officeart/2005/8/layout/orgChart1"/>
    <dgm:cxn modelId="{D4FFFCA0-89D5-0D4D-BCDC-A4D04E24862F}" type="presParOf" srcId="{3C4DD44E-774B-A84F-B8DC-FF6C8899400B}" destId="{770C5332-B6D4-6C46-8CA0-5692A8FEA70D}" srcOrd="1" destOrd="0" presId="urn:microsoft.com/office/officeart/2005/8/layout/orgChart1"/>
    <dgm:cxn modelId="{8F30C590-82E7-7D4D-A0AF-0FFE35B92DFB}" type="presParOf" srcId="{3C4DD44E-774B-A84F-B8DC-FF6C8899400B}" destId="{2AD37DFF-A660-8C4D-BE63-AB6BB4645005}" srcOrd="2" destOrd="0" presId="urn:microsoft.com/office/officeart/2005/8/layout/orgChart1"/>
    <dgm:cxn modelId="{A21A13E9-CE1C-2945-9250-3A29CD8B2E81}" type="presParOf" srcId="{D290C9DA-E2C4-B443-AE00-6F9045E5E2B9}" destId="{A1671FDD-E9FC-6D42-88DA-6FE2D804801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1CA9AF-92D7-DC4F-89D2-C1744025E6E2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A63CF19-474C-BA42-A1D9-1DC2EA3D6536}">
      <dgm:prSet phldrT="[Metin]"/>
      <dgm:spPr/>
      <dgm:t>
        <a:bodyPr/>
        <a:lstStyle/>
        <a:p>
          <a:r>
            <a:rPr lang="en-US" dirty="0" err="1"/>
            <a:t>VWF:Ag</a:t>
          </a:r>
          <a:r>
            <a:rPr lang="en-US" dirty="0"/>
            <a:t>, platelet-dependent VWF</a:t>
          </a:r>
          <a:r>
            <a:rPr lang="tr-TR" dirty="0"/>
            <a:t> </a:t>
          </a:r>
          <a:r>
            <a:rPr lang="en-US" dirty="0"/>
            <a:t>activity, FVIII:C</a:t>
          </a:r>
          <a:endParaRPr lang="tr-TR" dirty="0"/>
        </a:p>
      </dgm:t>
    </dgm:pt>
    <dgm:pt modelId="{5DABC10E-B63E-424E-A585-3E23214BB80B}" type="parTrans" cxnId="{291CE1F0-1150-C44D-A24D-6E9B5C86BCDA}">
      <dgm:prSet/>
      <dgm:spPr/>
      <dgm:t>
        <a:bodyPr/>
        <a:lstStyle/>
        <a:p>
          <a:endParaRPr lang="tr-TR"/>
        </a:p>
      </dgm:t>
    </dgm:pt>
    <dgm:pt modelId="{A6AF62B3-C4D2-BE47-A19E-A166ECBD07D0}" type="sibTrans" cxnId="{291CE1F0-1150-C44D-A24D-6E9B5C86BCDA}">
      <dgm:prSet/>
      <dgm:spPr/>
      <dgm:t>
        <a:bodyPr/>
        <a:lstStyle/>
        <a:p>
          <a:endParaRPr lang="tr-TR"/>
        </a:p>
      </dgm:t>
    </dgm:pt>
    <dgm:pt modelId="{BD38C461-5313-2345-8F8C-C5FBDC37912E}">
      <dgm:prSet phldrT="[Metin]"/>
      <dgm:spPr/>
      <dgm:t>
        <a:bodyPr/>
        <a:lstStyle/>
        <a:p>
          <a:r>
            <a:rPr lang="tr-TR" dirty="0" err="1"/>
            <a:t>vWF</a:t>
          </a:r>
          <a:r>
            <a:rPr lang="tr-TR" dirty="0"/>
            <a:t> düzeyi</a:t>
          </a:r>
        </a:p>
      </dgm:t>
    </dgm:pt>
    <dgm:pt modelId="{31680B64-074B-BE42-BB9B-447A56D2EC73}" type="parTrans" cxnId="{33BC35F6-42FA-6949-BA98-A8D932CED340}">
      <dgm:prSet/>
      <dgm:spPr/>
      <dgm:t>
        <a:bodyPr/>
        <a:lstStyle/>
        <a:p>
          <a:endParaRPr lang="tr-TR"/>
        </a:p>
      </dgm:t>
    </dgm:pt>
    <dgm:pt modelId="{15A2B4CC-6C24-244C-99BE-495AA7ECACC2}" type="sibTrans" cxnId="{33BC35F6-42FA-6949-BA98-A8D932CED340}">
      <dgm:prSet/>
      <dgm:spPr/>
      <dgm:t>
        <a:bodyPr/>
        <a:lstStyle/>
        <a:p>
          <a:endParaRPr lang="tr-TR"/>
        </a:p>
      </dgm:t>
    </dgm:pt>
    <dgm:pt modelId="{5217B3C2-2D61-044F-94A4-54AE450A9056}" type="pres">
      <dgm:prSet presAssocID="{FA1CA9AF-92D7-DC4F-89D2-C1744025E6E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290C9DA-E2C4-B443-AE00-6F9045E5E2B9}" type="pres">
      <dgm:prSet presAssocID="{CA63CF19-474C-BA42-A1D9-1DC2EA3D6536}" presName="hierRoot1" presStyleCnt="0">
        <dgm:presLayoutVars>
          <dgm:hierBranch val="init"/>
        </dgm:presLayoutVars>
      </dgm:prSet>
      <dgm:spPr/>
    </dgm:pt>
    <dgm:pt modelId="{68BE93C8-A755-AD4B-B2F0-4D34E1828B8A}" type="pres">
      <dgm:prSet presAssocID="{CA63CF19-474C-BA42-A1D9-1DC2EA3D6536}" presName="rootComposite1" presStyleCnt="0"/>
      <dgm:spPr/>
    </dgm:pt>
    <dgm:pt modelId="{0DA12C00-E7D5-D14C-83C5-23A14E9C3C69}" type="pres">
      <dgm:prSet presAssocID="{CA63CF19-474C-BA42-A1D9-1DC2EA3D6536}" presName="rootText1" presStyleLbl="node0" presStyleIdx="0" presStyleCnt="1" custScaleX="125716" custScaleY="24277">
        <dgm:presLayoutVars>
          <dgm:chPref val="3"/>
        </dgm:presLayoutVars>
      </dgm:prSet>
      <dgm:spPr/>
    </dgm:pt>
    <dgm:pt modelId="{36415AA3-EC79-2149-959E-ACCC250D8C76}" type="pres">
      <dgm:prSet presAssocID="{CA63CF19-474C-BA42-A1D9-1DC2EA3D6536}" presName="rootConnector1" presStyleLbl="node1" presStyleIdx="0" presStyleCnt="0"/>
      <dgm:spPr/>
    </dgm:pt>
    <dgm:pt modelId="{89A1A2C9-A922-C548-B5E8-DD38DFB19069}" type="pres">
      <dgm:prSet presAssocID="{CA63CF19-474C-BA42-A1D9-1DC2EA3D6536}" presName="hierChild2" presStyleCnt="0"/>
      <dgm:spPr/>
    </dgm:pt>
    <dgm:pt modelId="{BDDA918A-609A-E44C-8A54-515B31E79CD7}" type="pres">
      <dgm:prSet presAssocID="{31680B64-074B-BE42-BB9B-447A56D2EC73}" presName="Name37" presStyleLbl="parChTrans1D2" presStyleIdx="0" presStyleCnt="1"/>
      <dgm:spPr/>
    </dgm:pt>
    <dgm:pt modelId="{3C4DD44E-774B-A84F-B8DC-FF6C8899400B}" type="pres">
      <dgm:prSet presAssocID="{BD38C461-5313-2345-8F8C-C5FBDC37912E}" presName="hierRoot2" presStyleCnt="0">
        <dgm:presLayoutVars>
          <dgm:hierBranch val="init"/>
        </dgm:presLayoutVars>
      </dgm:prSet>
      <dgm:spPr/>
    </dgm:pt>
    <dgm:pt modelId="{0034963D-4E4C-334A-A580-118DC50B04DC}" type="pres">
      <dgm:prSet presAssocID="{BD38C461-5313-2345-8F8C-C5FBDC37912E}" presName="rootComposite" presStyleCnt="0"/>
      <dgm:spPr/>
    </dgm:pt>
    <dgm:pt modelId="{98FD961B-2AFC-C147-AFC6-6D52757B94C6}" type="pres">
      <dgm:prSet presAssocID="{BD38C461-5313-2345-8F8C-C5FBDC37912E}" presName="rootText" presStyleLbl="node2" presStyleIdx="0" presStyleCnt="1" custScaleX="108394" custScaleY="26708" custLinFactNeighborX="-57" custLinFactNeighborY="-17544">
        <dgm:presLayoutVars>
          <dgm:chPref val="3"/>
        </dgm:presLayoutVars>
      </dgm:prSet>
      <dgm:spPr/>
    </dgm:pt>
    <dgm:pt modelId="{6188F5D6-99DA-3E4D-96C7-F95C4D12CFEE}" type="pres">
      <dgm:prSet presAssocID="{BD38C461-5313-2345-8F8C-C5FBDC37912E}" presName="rootConnector" presStyleLbl="node2" presStyleIdx="0" presStyleCnt="1"/>
      <dgm:spPr/>
    </dgm:pt>
    <dgm:pt modelId="{770C5332-B6D4-6C46-8CA0-5692A8FEA70D}" type="pres">
      <dgm:prSet presAssocID="{BD38C461-5313-2345-8F8C-C5FBDC37912E}" presName="hierChild4" presStyleCnt="0"/>
      <dgm:spPr/>
    </dgm:pt>
    <dgm:pt modelId="{2AD37DFF-A660-8C4D-BE63-AB6BB4645005}" type="pres">
      <dgm:prSet presAssocID="{BD38C461-5313-2345-8F8C-C5FBDC37912E}" presName="hierChild5" presStyleCnt="0"/>
      <dgm:spPr/>
    </dgm:pt>
    <dgm:pt modelId="{A1671FDD-E9FC-6D42-88DA-6FE2D804801B}" type="pres">
      <dgm:prSet presAssocID="{CA63CF19-474C-BA42-A1D9-1DC2EA3D6536}" presName="hierChild3" presStyleCnt="0"/>
      <dgm:spPr/>
    </dgm:pt>
  </dgm:ptLst>
  <dgm:cxnLst>
    <dgm:cxn modelId="{B17CE713-6106-7E4E-AAE1-D32A1395283A}" type="presOf" srcId="{BD38C461-5313-2345-8F8C-C5FBDC37912E}" destId="{6188F5D6-99DA-3E4D-96C7-F95C4D12CFEE}" srcOrd="1" destOrd="0" presId="urn:microsoft.com/office/officeart/2005/8/layout/orgChart1"/>
    <dgm:cxn modelId="{85708479-40E2-AE46-B9CC-5BE4B9DCAA59}" type="presOf" srcId="{FA1CA9AF-92D7-DC4F-89D2-C1744025E6E2}" destId="{5217B3C2-2D61-044F-94A4-54AE450A9056}" srcOrd="0" destOrd="0" presId="urn:microsoft.com/office/officeart/2005/8/layout/orgChart1"/>
    <dgm:cxn modelId="{E4B0B27F-03B7-A045-9FD6-C790AB63D2AB}" type="presOf" srcId="{CA63CF19-474C-BA42-A1D9-1DC2EA3D6536}" destId="{36415AA3-EC79-2149-959E-ACCC250D8C76}" srcOrd="1" destOrd="0" presId="urn:microsoft.com/office/officeart/2005/8/layout/orgChart1"/>
    <dgm:cxn modelId="{4E499A84-159D-EB4A-8D64-EEFFF32C9AB7}" type="presOf" srcId="{31680B64-074B-BE42-BB9B-447A56D2EC73}" destId="{BDDA918A-609A-E44C-8A54-515B31E79CD7}" srcOrd="0" destOrd="0" presId="urn:microsoft.com/office/officeart/2005/8/layout/orgChart1"/>
    <dgm:cxn modelId="{11DFD7C6-3644-664F-B0EB-6D8EDE362FF2}" type="presOf" srcId="{CA63CF19-474C-BA42-A1D9-1DC2EA3D6536}" destId="{0DA12C00-E7D5-D14C-83C5-23A14E9C3C69}" srcOrd="0" destOrd="0" presId="urn:microsoft.com/office/officeart/2005/8/layout/orgChart1"/>
    <dgm:cxn modelId="{32E8D1D6-E8D2-A348-9F5F-12D570AF4F32}" type="presOf" srcId="{BD38C461-5313-2345-8F8C-C5FBDC37912E}" destId="{98FD961B-2AFC-C147-AFC6-6D52757B94C6}" srcOrd="0" destOrd="0" presId="urn:microsoft.com/office/officeart/2005/8/layout/orgChart1"/>
    <dgm:cxn modelId="{291CE1F0-1150-C44D-A24D-6E9B5C86BCDA}" srcId="{FA1CA9AF-92D7-DC4F-89D2-C1744025E6E2}" destId="{CA63CF19-474C-BA42-A1D9-1DC2EA3D6536}" srcOrd="0" destOrd="0" parTransId="{5DABC10E-B63E-424E-A585-3E23214BB80B}" sibTransId="{A6AF62B3-C4D2-BE47-A19E-A166ECBD07D0}"/>
    <dgm:cxn modelId="{33BC35F6-42FA-6949-BA98-A8D932CED340}" srcId="{CA63CF19-474C-BA42-A1D9-1DC2EA3D6536}" destId="{BD38C461-5313-2345-8F8C-C5FBDC37912E}" srcOrd="0" destOrd="0" parTransId="{31680B64-074B-BE42-BB9B-447A56D2EC73}" sibTransId="{15A2B4CC-6C24-244C-99BE-495AA7ECACC2}"/>
    <dgm:cxn modelId="{6842F67F-910B-C343-9521-1614E2957682}" type="presParOf" srcId="{5217B3C2-2D61-044F-94A4-54AE450A9056}" destId="{D290C9DA-E2C4-B443-AE00-6F9045E5E2B9}" srcOrd="0" destOrd="0" presId="urn:microsoft.com/office/officeart/2005/8/layout/orgChart1"/>
    <dgm:cxn modelId="{3FBD08C1-B19F-F84A-828A-2F5577DF301A}" type="presParOf" srcId="{D290C9DA-E2C4-B443-AE00-6F9045E5E2B9}" destId="{68BE93C8-A755-AD4B-B2F0-4D34E1828B8A}" srcOrd="0" destOrd="0" presId="urn:microsoft.com/office/officeart/2005/8/layout/orgChart1"/>
    <dgm:cxn modelId="{F9B2E31E-0029-7B44-ABE9-4515D9FD1667}" type="presParOf" srcId="{68BE93C8-A755-AD4B-B2F0-4D34E1828B8A}" destId="{0DA12C00-E7D5-D14C-83C5-23A14E9C3C69}" srcOrd="0" destOrd="0" presId="urn:microsoft.com/office/officeart/2005/8/layout/orgChart1"/>
    <dgm:cxn modelId="{EB40C50F-506E-0B44-8D3C-129ED98028E0}" type="presParOf" srcId="{68BE93C8-A755-AD4B-B2F0-4D34E1828B8A}" destId="{36415AA3-EC79-2149-959E-ACCC250D8C76}" srcOrd="1" destOrd="0" presId="urn:microsoft.com/office/officeart/2005/8/layout/orgChart1"/>
    <dgm:cxn modelId="{04F48F9D-62BA-7545-95D8-9048C99E34D5}" type="presParOf" srcId="{D290C9DA-E2C4-B443-AE00-6F9045E5E2B9}" destId="{89A1A2C9-A922-C548-B5E8-DD38DFB19069}" srcOrd="1" destOrd="0" presId="urn:microsoft.com/office/officeart/2005/8/layout/orgChart1"/>
    <dgm:cxn modelId="{9243DDC4-DE9D-FC43-97DD-C0970E596C12}" type="presParOf" srcId="{89A1A2C9-A922-C548-B5E8-DD38DFB19069}" destId="{BDDA918A-609A-E44C-8A54-515B31E79CD7}" srcOrd="0" destOrd="0" presId="urn:microsoft.com/office/officeart/2005/8/layout/orgChart1"/>
    <dgm:cxn modelId="{010A3602-FF05-3D48-B336-B6F2EDC73CA6}" type="presParOf" srcId="{89A1A2C9-A922-C548-B5E8-DD38DFB19069}" destId="{3C4DD44E-774B-A84F-B8DC-FF6C8899400B}" srcOrd="1" destOrd="0" presId="urn:microsoft.com/office/officeart/2005/8/layout/orgChart1"/>
    <dgm:cxn modelId="{F934397F-2716-324D-8817-1F2A83769B11}" type="presParOf" srcId="{3C4DD44E-774B-A84F-B8DC-FF6C8899400B}" destId="{0034963D-4E4C-334A-A580-118DC50B04DC}" srcOrd="0" destOrd="0" presId="urn:microsoft.com/office/officeart/2005/8/layout/orgChart1"/>
    <dgm:cxn modelId="{52B83B0D-0046-6D43-A26C-F5D57F761AF1}" type="presParOf" srcId="{0034963D-4E4C-334A-A580-118DC50B04DC}" destId="{98FD961B-2AFC-C147-AFC6-6D52757B94C6}" srcOrd="0" destOrd="0" presId="urn:microsoft.com/office/officeart/2005/8/layout/orgChart1"/>
    <dgm:cxn modelId="{5CF60AC8-AA24-E74A-871A-19B3E8843A38}" type="presParOf" srcId="{0034963D-4E4C-334A-A580-118DC50B04DC}" destId="{6188F5D6-99DA-3E4D-96C7-F95C4D12CFEE}" srcOrd="1" destOrd="0" presId="urn:microsoft.com/office/officeart/2005/8/layout/orgChart1"/>
    <dgm:cxn modelId="{D4FFFCA0-89D5-0D4D-BCDC-A4D04E24862F}" type="presParOf" srcId="{3C4DD44E-774B-A84F-B8DC-FF6C8899400B}" destId="{770C5332-B6D4-6C46-8CA0-5692A8FEA70D}" srcOrd="1" destOrd="0" presId="urn:microsoft.com/office/officeart/2005/8/layout/orgChart1"/>
    <dgm:cxn modelId="{8F30C590-82E7-7D4D-A0AF-0FFE35B92DFB}" type="presParOf" srcId="{3C4DD44E-774B-A84F-B8DC-FF6C8899400B}" destId="{2AD37DFF-A660-8C4D-BE63-AB6BB4645005}" srcOrd="2" destOrd="0" presId="urn:microsoft.com/office/officeart/2005/8/layout/orgChart1"/>
    <dgm:cxn modelId="{A21A13E9-CE1C-2945-9250-3A29CD8B2E81}" type="presParOf" srcId="{D290C9DA-E2C4-B443-AE00-6F9045E5E2B9}" destId="{A1671FDD-E9FC-6D42-88DA-6FE2D804801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671FCC-AF86-4C32-9215-E31EC961BB3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9FD49B8-0B37-4DB3-9517-041585DB67E0}">
      <dgm:prSet/>
      <dgm:spPr/>
      <dgm:t>
        <a:bodyPr/>
        <a:lstStyle/>
        <a:p>
          <a:r>
            <a:rPr lang="tr-TR" b="1"/>
            <a:t>Tip 2A </a:t>
          </a:r>
          <a:endParaRPr lang="en-US"/>
        </a:p>
      </dgm:t>
    </dgm:pt>
    <dgm:pt modelId="{434C74E1-66EB-4D8B-AC44-62CC8680090B}" type="parTrans" cxnId="{633973C1-5AED-406E-80E7-09830A0B9C74}">
      <dgm:prSet/>
      <dgm:spPr/>
      <dgm:t>
        <a:bodyPr/>
        <a:lstStyle/>
        <a:p>
          <a:endParaRPr lang="en-US"/>
        </a:p>
      </dgm:t>
    </dgm:pt>
    <dgm:pt modelId="{E7D7BDDC-60C8-4081-BA9F-1C6BFBE85D09}" type="sibTrans" cxnId="{633973C1-5AED-406E-80E7-09830A0B9C74}">
      <dgm:prSet/>
      <dgm:spPr/>
      <dgm:t>
        <a:bodyPr/>
        <a:lstStyle/>
        <a:p>
          <a:endParaRPr lang="en-US"/>
        </a:p>
      </dgm:t>
    </dgm:pt>
    <dgm:pt modelId="{6E4251A8-4512-4B7B-88FA-C3593DEA7208}">
      <dgm:prSet/>
      <dgm:spPr/>
      <dgm:t>
        <a:bodyPr/>
        <a:lstStyle/>
        <a:p>
          <a:r>
            <a:rPr lang="tr-TR" b="1" dirty="0"/>
            <a:t>Büyük </a:t>
          </a:r>
          <a:r>
            <a:rPr lang="tr-TR" b="1" dirty="0" err="1"/>
            <a:t>vWF</a:t>
          </a:r>
          <a:r>
            <a:rPr lang="tr-TR" b="1" dirty="0"/>
            <a:t> </a:t>
          </a:r>
          <a:r>
            <a:rPr lang="tr-TR" b="1" dirty="0" err="1"/>
            <a:t>multimerleri</a:t>
          </a:r>
          <a:r>
            <a:rPr lang="tr-TR" b="1" dirty="0"/>
            <a:t> azalmış</a:t>
          </a:r>
          <a:endParaRPr lang="en-US" b="1" dirty="0"/>
        </a:p>
      </dgm:t>
    </dgm:pt>
    <dgm:pt modelId="{7AFCEECA-8807-4807-BB7E-1467AA57CEDC}" type="parTrans" cxnId="{E7B483FB-3732-4152-8E1C-C0CF864A633E}">
      <dgm:prSet/>
      <dgm:spPr/>
      <dgm:t>
        <a:bodyPr/>
        <a:lstStyle/>
        <a:p>
          <a:endParaRPr lang="en-US"/>
        </a:p>
      </dgm:t>
    </dgm:pt>
    <dgm:pt modelId="{A7B922B1-ADD8-43C0-827B-8BB03D433BE7}" type="sibTrans" cxnId="{E7B483FB-3732-4152-8E1C-C0CF864A633E}">
      <dgm:prSet/>
      <dgm:spPr/>
      <dgm:t>
        <a:bodyPr/>
        <a:lstStyle/>
        <a:p>
          <a:endParaRPr lang="en-US"/>
        </a:p>
      </dgm:t>
    </dgm:pt>
    <dgm:pt modelId="{690FCCAF-2A62-4016-B514-D35896EA996F}">
      <dgm:prSet/>
      <dgm:spPr/>
      <dgm:t>
        <a:bodyPr/>
        <a:lstStyle/>
        <a:p>
          <a:r>
            <a:rPr lang="tr-TR"/>
            <a:t>GpIb reseptörüne bağlanma fonksiyonu azalmış</a:t>
          </a:r>
          <a:endParaRPr lang="en-US"/>
        </a:p>
      </dgm:t>
    </dgm:pt>
    <dgm:pt modelId="{C4E48861-92A2-49B2-A85C-1122A7658B66}" type="parTrans" cxnId="{98FA3B18-D9B3-48CC-B724-25B8C5339561}">
      <dgm:prSet/>
      <dgm:spPr/>
      <dgm:t>
        <a:bodyPr/>
        <a:lstStyle/>
        <a:p>
          <a:endParaRPr lang="en-US"/>
        </a:p>
      </dgm:t>
    </dgm:pt>
    <dgm:pt modelId="{361A0089-1A76-4E13-AE87-92371567FBFA}" type="sibTrans" cxnId="{98FA3B18-D9B3-48CC-B724-25B8C5339561}">
      <dgm:prSet/>
      <dgm:spPr/>
      <dgm:t>
        <a:bodyPr/>
        <a:lstStyle/>
        <a:p>
          <a:endParaRPr lang="en-US"/>
        </a:p>
      </dgm:t>
    </dgm:pt>
    <dgm:pt modelId="{7D2021F6-5CF2-46DE-AC67-E7E6184C43CC}">
      <dgm:prSet/>
      <dgm:spPr/>
      <dgm:t>
        <a:bodyPr/>
        <a:lstStyle/>
        <a:p>
          <a:r>
            <a:rPr lang="tr-TR" b="1"/>
            <a:t>Tip 2B</a:t>
          </a:r>
          <a:endParaRPr lang="en-US"/>
        </a:p>
      </dgm:t>
    </dgm:pt>
    <dgm:pt modelId="{5A7D7BF2-1873-451F-9724-332E502461A9}" type="parTrans" cxnId="{744C8B0B-21C7-481B-9EBB-BE6719708D9E}">
      <dgm:prSet/>
      <dgm:spPr/>
      <dgm:t>
        <a:bodyPr/>
        <a:lstStyle/>
        <a:p>
          <a:endParaRPr lang="en-US"/>
        </a:p>
      </dgm:t>
    </dgm:pt>
    <dgm:pt modelId="{85DD1D53-D231-4D23-B2F8-AA6D5350B666}" type="sibTrans" cxnId="{744C8B0B-21C7-481B-9EBB-BE6719708D9E}">
      <dgm:prSet/>
      <dgm:spPr/>
      <dgm:t>
        <a:bodyPr/>
        <a:lstStyle/>
        <a:p>
          <a:endParaRPr lang="en-US"/>
        </a:p>
      </dgm:t>
    </dgm:pt>
    <dgm:pt modelId="{40D56241-5FB1-4554-9ED0-9601B0357651}">
      <dgm:prSet/>
      <dgm:spPr/>
      <dgm:t>
        <a:bodyPr/>
        <a:lstStyle/>
        <a:p>
          <a:r>
            <a:rPr lang="tr-TR"/>
            <a:t>Büyük vWF multimerlerinin trombositlere bağlanması artmış</a:t>
          </a:r>
          <a:endParaRPr lang="en-US"/>
        </a:p>
      </dgm:t>
    </dgm:pt>
    <dgm:pt modelId="{1E1E9286-94A8-4A27-9564-C09C872421E0}" type="parTrans" cxnId="{58714461-9768-4FC5-954C-98A8BC703350}">
      <dgm:prSet/>
      <dgm:spPr/>
      <dgm:t>
        <a:bodyPr/>
        <a:lstStyle/>
        <a:p>
          <a:endParaRPr lang="en-US"/>
        </a:p>
      </dgm:t>
    </dgm:pt>
    <dgm:pt modelId="{E5965023-1D34-4EED-9B75-24EB58148CD9}" type="sibTrans" cxnId="{58714461-9768-4FC5-954C-98A8BC703350}">
      <dgm:prSet/>
      <dgm:spPr/>
      <dgm:t>
        <a:bodyPr/>
        <a:lstStyle/>
        <a:p>
          <a:endParaRPr lang="en-US"/>
        </a:p>
      </dgm:t>
    </dgm:pt>
    <dgm:pt modelId="{AAE8ECAC-5EBC-4089-A00F-91B4DBFA2FC2}">
      <dgm:prSet/>
      <dgm:spPr/>
      <dgm:t>
        <a:bodyPr/>
        <a:lstStyle/>
        <a:p>
          <a:r>
            <a:rPr lang="tr-TR" b="1" dirty="0"/>
            <a:t>Trombositopeni </a:t>
          </a:r>
          <a:r>
            <a:rPr lang="tr-TR" dirty="0"/>
            <a:t>ve </a:t>
          </a:r>
          <a:r>
            <a:rPr lang="tr-TR" b="1" dirty="0"/>
            <a:t>büyük </a:t>
          </a:r>
          <a:r>
            <a:rPr lang="tr-TR" b="1" dirty="0" err="1"/>
            <a:t>multimerlerde</a:t>
          </a:r>
          <a:r>
            <a:rPr lang="tr-TR" b="1" dirty="0"/>
            <a:t> azalma</a:t>
          </a:r>
          <a:endParaRPr lang="en-US" b="1" dirty="0"/>
        </a:p>
      </dgm:t>
    </dgm:pt>
    <dgm:pt modelId="{C628C1B7-2A2E-414A-B7A1-F4962035B655}" type="parTrans" cxnId="{E14FFA72-FB21-4BA8-9FC8-1AAD5E9A04E2}">
      <dgm:prSet/>
      <dgm:spPr/>
      <dgm:t>
        <a:bodyPr/>
        <a:lstStyle/>
        <a:p>
          <a:endParaRPr lang="en-US"/>
        </a:p>
      </dgm:t>
    </dgm:pt>
    <dgm:pt modelId="{E03C0B24-D8EC-46FE-A8D5-171207470699}" type="sibTrans" cxnId="{E14FFA72-FB21-4BA8-9FC8-1AAD5E9A04E2}">
      <dgm:prSet/>
      <dgm:spPr/>
      <dgm:t>
        <a:bodyPr/>
        <a:lstStyle/>
        <a:p>
          <a:endParaRPr lang="en-US"/>
        </a:p>
      </dgm:t>
    </dgm:pt>
    <dgm:pt modelId="{E65D61CD-706F-45AA-9C43-E32BF24C53A3}">
      <dgm:prSet/>
      <dgm:spPr/>
      <dgm:t>
        <a:bodyPr/>
        <a:lstStyle/>
        <a:p>
          <a:r>
            <a:rPr lang="tr-TR" b="1"/>
            <a:t>Tip 2M</a:t>
          </a:r>
          <a:endParaRPr lang="en-US"/>
        </a:p>
      </dgm:t>
    </dgm:pt>
    <dgm:pt modelId="{43805EDF-A05C-4531-9C85-598CB16D8364}" type="parTrans" cxnId="{38A6C509-DBBC-4323-A83B-915D847A2D7A}">
      <dgm:prSet/>
      <dgm:spPr/>
      <dgm:t>
        <a:bodyPr/>
        <a:lstStyle/>
        <a:p>
          <a:endParaRPr lang="en-US"/>
        </a:p>
      </dgm:t>
    </dgm:pt>
    <dgm:pt modelId="{0E7ECB41-147F-40C7-8920-6CEF990B59B9}" type="sibTrans" cxnId="{38A6C509-DBBC-4323-A83B-915D847A2D7A}">
      <dgm:prSet/>
      <dgm:spPr/>
      <dgm:t>
        <a:bodyPr/>
        <a:lstStyle/>
        <a:p>
          <a:endParaRPr lang="en-US"/>
        </a:p>
      </dgm:t>
    </dgm:pt>
    <dgm:pt modelId="{4AA92DEB-0992-403F-90D5-43F98364E9B3}">
      <dgm:prSet/>
      <dgm:spPr/>
      <dgm:t>
        <a:bodyPr/>
        <a:lstStyle/>
        <a:p>
          <a:r>
            <a:rPr lang="tr-TR"/>
            <a:t>Multimerik yapı normal </a:t>
          </a:r>
          <a:endParaRPr lang="en-US"/>
        </a:p>
      </dgm:t>
    </dgm:pt>
    <dgm:pt modelId="{BC38F5E0-55CE-4854-AB52-F36E83163AC3}" type="parTrans" cxnId="{CC1EEAF5-4DE7-4D89-8061-FACEEAB716FB}">
      <dgm:prSet/>
      <dgm:spPr/>
      <dgm:t>
        <a:bodyPr/>
        <a:lstStyle/>
        <a:p>
          <a:endParaRPr lang="en-US"/>
        </a:p>
      </dgm:t>
    </dgm:pt>
    <dgm:pt modelId="{565AE91E-E426-46E6-9A05-F97F840101BF}" type="sibTrans" cxnId="{CC1EEAF5-4DE7-4D89-8061-FACEEAB716FB}">
      <dgm:prSet/>
      <dgm:spPr/>
      <dgm:t>
        <a:bodyPr/>
        <a:lstStyle/>
        <a:p>
          <a:endParaRPr lang="en-US"/>
        </a:p>
      </dgm:t>
    </dgm:pt>
    <dgm:pt modelId="{65FBBFE3-5FF1-4DFF-963D-B0D741C8D4D3}">
      <dgm:prSet/>
      <dgm:spPr/>
      <dgm:t>
        <a:bodyPr/>
        <a:lstStyle/>
        <a:p>
          <a:r>
            <a:rPr lang="tr-TR"/>
            <a:t>vWF’ün trombosit ve endotele bağlanması azalmış</a:t>
          </a:r>
          <a:endParaRPr lang="en-US"/>
        </a:p>
      </dgm:t>
    </dgm:pt>
    <dgm:pt modelId="{E5041928-491E-4F4E-A6E9-91ACF3C0AE1D}" type="parTrans" cxnId="{456EAEA0-4387-4EFE-A53D-08DC288B6CC0}">
      <dgm:prSet/>
      <dgm:spPr/>
      <dgm:t>
        <a:bodyPr/>
        <a:lstStyle/>
        <a:p>
          <a:endParaRPr lang="en-US"/>
        </a:p>
      </dgm:t>
    </dgm:pt>
    <dgm:pt modelId="{8AB3B074-206E-4C62-8732-A35C9D3DA9DA}" type="sibTrans" cxnId="{456EAEA0-4387-4EFE-A53D-08DC288B6CC0}">
      <dgm:prSet/>
      <dgm:spPr/>
      <dgm:t>
        <a:bodyPr/>
        <a:lstStyle/>
        <a:p>
          <a:endParaRPr lang="en-US"/>
        </a:p>
      </dgm:t>
    </dgm:pt>
    <dgm:pt modelId="{E594224F-5DE5-E943-BE7D-0D3BCA1DCED5}" type="pres">
      <dgm:prSet presAssocID="{B5671FCC-AF86-4C32-9215-E31EC961BB3B}" presName="linear" presStyleCnt="0">
        <dgm:presLayoutVars>
          <dgm:dir/>
          <dgm:animLvl val="lvl"/>
          <dgm:resizeHandles val="exact"/>
        </dgm:presLayoutVars>
      </dgm:prSet>
      <dgm:spPr/>
    </dgm:pt>
    <dgm:pt modelId="{E27E5603-BD17-B245-AA8F-505896454258}" type="pres">
      <dgm:prSet presAssocID="{E9FD49B8-0B37-4DB3-9517-041585DB67E0}" presName="parentLin" presStyleCnt="0"/>
      <dgm:spPr/>
    </dgm:pt>
    <dgm:pt modelId="{5A042D03-29D1-454F-AF7A-35E05F055DBD}" type="pres">
      <dgm:prSet presAssocID="{E9FD49B8-0B37-4DB3-9517-041585DB67E0}" presName="parentLeftMargin" presStyleLbl="node1" presStyleIdx="0" presStyleCnt="3"/>
      <dgm:spPr/>
    </dgm:pt>
    <dgm:pt modelId="{7AA959F6-3FE2-4148-B91E-DE9CD89C8061}" type="pres">
      <dgm:prSet presAssocID="{E9FD49B8-0B37-4DB3-9517-041585DB67E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FEEF215-5904-7E47-A880-1CA6EE585EE2}" type="pres">
      <dgm:prSet presAssocID="{E9FD49B8-0B37-4DB3-9517-041585DB67E0}" presName="negativeSpace" presStyleCnt="0"/>
      <dgm:spPr/>
    </dgm:pt>
    <dgm:pt modelId="{E1D853B1-A49F-4E4C-B3B5-66F4FB0485D7}" type="pres">
      <dgm:prSet presAssocID="{E9FD49B8-0B37-4DB3-9517-041585DB67E0}" presName="childText" presStyleLbl="conFgAcc1" presStyleIdx="0" presStyleCnt="3">
        <dgm:presLayoutVars>
          <dgm:bulletEnabled val="1"/>
        </dgm:presLayoutVars>
      </dgm:prSet>
      <dgm:spPr/>
    </dgm:pt>
    <dgm:pt modelId="{52B5C05B-D94F-E94C-9641-A24F61753F03}" type="pres">
      <dgm:prSet presAssocID="{E7D7BDDC-60C8-4081-BA9F-1C6BFBE85D09}" presName="spaceBetweenRectangles" presStyleCnt="0"/>
      <dgm:spPr/>
    </dgm:pt>
    <dgm:pt modelId="{E7880515-A6C5-204A-BE9F-008F3F544FCC}" type="pres">
      <dgm:prSet presAssocID="{7D2021F6-5CF2-46DE-AC67-E7E6184C43CC}" presName="parentLin" presStyleCnt="0"/>
      <dgm:spPr/>
    </dgm:pt>
    <dgm:pt modelId="{00E8BDAC-7C34-E046-A63E-AED113189B38}" type="pres">
      <dgm:prSet presAssocID="{7D2021F6-5CF2-46DE-AC67-E7E6184C43CC}" presName="parentLeftMargin" presStyleLbl="node1" presStyleIdx="0" presStyleCnt="3"/>
      <dgm:spPr/>
    </dgm:pt>
    <dgm:pt modelId="{563109B7-0A5C-204F-8D96-325CD5CCC6E5}" type="pres">
      <dgm:prSet presAssocID="{7D2021F6-5CF2-46DE-AC67-E7E6184C43C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AD0E8BB-D9AB-BC47-A17D-22BDE3A4D6E3}" type="pres">
      <dgm:prSet presAssocID="{7D2021F6-5CF2-46DE-AC67-E7E6184C43CC}" presName="negativeSpace" presStyleCnt="0"/>
      <dgm:spPr/>
    </dgm:pt>
    <dgm:pt modelId="{96A7F38F-7123-D148-AA60-65F922BDA48C}" type="pres">
      <dgm:prSet presAssocID="{7D2021F6-5CF2-46DE-AC67-E7E6184C43CC}" presName="childText" presStyleLbl="conFgAcc1" presStyleIdx="1" presStyleCnt="3">
        <dgm:presLayoutVars>
          <dgm:bulletEnabled val="1"/>
        </dgm:presLayoutVars>
      </dgm:prSet>
      <dgm:spPr/>
    </dgm:pt>
    <dgm:pt modelId="{CD4FDC43-4B23-CC45-9024-2F69BE343A1B}" type="pres">
      <dgm:prSet presAssocID="{85DD1D53-D231-4D23-B2F8-AA6D5350B666}" presName="spaceBetweenRectangles" presStyleCnt="0"/>
      <dgm:spPr/>
    </dgm:pt>
    <dgm:pt modelId="{4527F8AB-BBAD-3D40-A4EC-B57E5C5CA79A}" type="pres">
      <dgm:prSet presAssocID="{E65D61CD-706F-45AA-9C43-E32BF24C53A3}" presName="parentLin" presStyleCnt="0"/>
      <dgm:spPr/>
    </dgm:pt>
    <dgm:pt modelId="{48D9493F-91E7-2A47-8B24-FB87B51EAC28}" type="pres">
      <dgm:prSet presAssocID="{E65D61CD-706F-45AA-9C43-E32BF24C53A3}" presName="parentLeftMargin" presStyleLbl="node1" presStyleIdx="1" presStyleCnt="3"/>
      <dgm:spPr/>
    </dgm:pt>
    <dgm:pt modelId="{542F1C3B-8CD6-8644-9831-DFADE3A8F7E2}" type="pres">
      <dgm:prSet presAssocID="{E65D61CD-706F-45AA-9C43-E32BF24C53A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DA5BA76-9780-A24C-9010-40AA473B455F}" type="pres">
      <dgm:prSet presAssocID="{E65D61CD-706F-45AA-9C43-E32BF24C53A3}" presName="negativeSpace" presStyleCnt="0"/>
      <dgm:spPr/>
    </dgm:pt>
    <dgm:pt modelId="{BA97C0A6-52C4-2543-B5F6-BF7D6B65464C}" type="pres">
      <dgm:prSet presAssocID="{E65D61CD-706F-45AA-9C43-E32BF24C53A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8A6C509-DBBC-4323-A83B-915D847A2D7A}" srcId="{B5671FCC-AF86-4C32-9215-E31EC961BB3B}" destId="{E65D61CD-706F-45AA-9C43-E32BF24C53A3}" srcOrd="2" destOrd="0" parTransId="{43805EDF-A05C-4531-9C85-598CB16D8364}" sibTransId="{0E7ECB41-147F-40C7-8920-6CEF990B59B9}"/>
    <dgm:cxn modelId="{744C8B0B-21C7-481B-9EBB-BE6719708D9E}" srcId="{B5671FCC-AF86-4C32-9215-E31EC961BB3B}" destId="{7D2021F6-5CF2-46DE-AC67-E7E6184C43CC}" srcOrd="1" destOrd="0" parTransId="{5A7D7BF2-1873-451F-9724-332E502461A9}" sibTransId="{85DD1D53-D231-4D23-B2F8-AA6D5350B666}"/>
    <dgm:cxn modelId="{81B9FF0F-83B0-BA4B-9B2B-20CD64E1B6BC}" type="presOf" srcId="{7D2021F6-5CF2-46DE-AC67-E7E6184C43CC}" destId="{00E8BDAC-7C34-E046-A63E-AED113189B38}" srcOrd="0" destOrd="0" presId="urn:microsoft.com/office/officeart/2005/8/layout/list1"/>
    <dgm:cxn modelId="{98FA3B18-D9B3-48CC-B724-25B8C5339561}" srcId="{E9FD49B8-0B37-4DB3-9517-041585DB67E0}" destId="{690FCCAF-2A62-4016-B514-D35896EA996F}" srcOrd="1" destOrd="0" parTransId="{C4E48861-92A2-49B2-A85C-1122A7658B66}" sibTransId="{361A0089-1A76-4E13-AE87-92371567FBFA}"/>
    <dgm:cxn modelId="{4EFDFF29-2F3E-AC48-BB89-ED0A5C625DE7}" type="presOf" srcId="{E9FD49B8-0B37-4DB3-9517-041585DB67E0}" destId="{5A042D03-29D1-454F-AF7A-35E05F055DBD}" srcOrd="0" destOrd="0" presId="urn:microsoft.com/office/officeart/2005/8/layout/list1"/>
    <dgm:cxn modelId="{B6ADBA3A-D2BB-FF48-A264-95E937955F4E}" type="presOf" srcId="{65FBBFE3-5FF1-4DFF-963D-B0D741C8D4D3}" destId="{BA97C0A6-52C4-2543-B5F6-BF7D6B65464C}" srcOrd="0" destOrd="1" presId="urn:microsoft.com/office/officeart/2005/8/layout/list1"/>
    <dgm:cxn modelId="{0E715C3D-94D1-3649-8245-A08E823D2E2D}" type="presOf" srcId="{E65D61CD-706F-45AA-9C43-E32BF24C53A3}" destId="{48D9493F-91E7-2A47-8B24-FB87B51EAC28}" srcOrd="0" destOrd="0" presId="urn:microsoft.com/office/officeart/2005/8/layout/list1"/>
    <dgm:cxn modelId="{58714461-9768-4FC5-954C-98A8BC703350}" srcId="{7D2021F6-5CF2-46DE-AC67-E7E6184C43CC}" destId="{40D56241-5FB1-4554-9ED0-9601B0357651}" srcOrd="0" destOrd="0" parTransId="{1E1E9286-94A8-4A27-9564-C09C872421E0}" sibTransId="{E5965023-1D34-4EED-9B75-24EB58148CD9}"/>
    <dgm:cxn modelId="{2CD2C565-9514-8148-A9C6-5A50494E7E2D}" type="presOf" srcId="{6E4251A8-4512-4B7B-88FA-C3593DEA7208}" destId="{E1D853B1-A49F-4E4C-B3B5-66F4FB0485D7}" srcOrd="0" destOrd="0" presId="urn:microsoft.com/office/officeart/2005/8/layout/list1"/>
    <dgm:cxn modelId="{EC1B0268-9EFC-524C-98EA-FC6E8FB2D9AD}" type="presOf" srcId="{40D56241-5FB1-4554-9ED0-9601B0357651}" destId="{96A7F38F-7123-D148-AA60-65F922BDA48C}" srcOrd="0" destOrd="0" presId="urn:microsoft.com/office/officeart/2005/8/layout/list1"/>
    <dgm:cxn modelId="{E14FFA72-FB21-4BA8-9FC8-1AAD5E9A04E2}" srcId="{7D2021F6-5CF2-46DE-AC67-E7E6184C43CC}" destId="{AAE8ECAC-5EBC-4089-A00F-91B4DBFA2FC2}" srcOrd="1" destOrd="0" parTransId="{C628C1B7-2A2E-414A-B7A1-F4962035B655}" sibTransId="{E03C0B24-D8EC-46FE-A8D5-171207470699}"/>
    <dgm:cxn modelId="{0773D089-ADD3-F943-BEF7-E5B988EE5CAD}" type="presOf" srcId="{E65D61CD-706F-45AA-9C43-E32BF24C53A3}" destId="{542F1C3B-8CD6-8644-9831-DFADE3A8F7E2}" srcOrd="1" destOrd="0" presId="urn:microsoft.com/office/officeart/2005/8/layout/list1"/>
    <dgm:cxn modelId="{9F6CC18F-E86A-B448-887D-3B23DFE4A6DE}" type="presOf" srcId="{AAE8ECAC-5EBC-4089-A00F-91B4DBFA2FC2}" destId="{96A7F38F-7123-D148-AA60-65F922BDA48C}" srcOrd="0" destOrd="1" presId="urn:microsoft.com/office/officeart/2005/8/layout/list1"/>
    <dgm:cxn modelId="{04A56C9A-C8ED-7D47-B00C-D1C236066701}" type="presOf" srcId="{E9FD49B8-0B37-4DB3-9517-041585DB67E0}" destId="{7AA959F6-3FE2-4148-B91E-DE9CD89C8061}" srcOrd="1" destOrd="0" presId="urn:microsoft.com/office/officeart/2005/8/layout/list1"/>
    <dgm:cxn modelId="{C14B379E-563E-2D42-8CFF-9380F97738E9}" type="presOf" srcId="{690FCCAF-2A62-4016-B514-D35896EA996F}" destId="{E1D853B1-A49F-4E4C-B3B5-66F4FB0485D7}" srcOrd="0" destOrd="1" presId="urn:microsoft.com/office/officeart/2005/8/layout/list1"/>
    <dgm:cxn modelId="{456EAEA0-4387-4EFE-A53D-08DC288B6CC0}" srcId="{E65D61CD-706F-45AA-9C43-E32BF24C53A3}" destId="{65FBBFE3-5FF1-4DFF-963D-B0D741C8D4D3}" srcOrd="1" destOrd="0" parTransId="{E5041928-491E-4F4E-A6E9-91ACF3C0AE1D}" sibTransId="{8AB3B074-206E-4C62-8732-A35C9D3DA9DA}"/>
    <dgm:cxn modelId="{D379ADA5-3B44-B144-80C6-4A5064494C87}" type="presOf" srcId="{4AA92DEB-0992-403F-90D5-43F98364E9B3}" destId="{BA97C0A6-52C4-2543-B5F6-BF7D6B65464C}" srcOrd="0" destOrd="0" presId="urn:microsoft.com/office/officeart/2005/8/layout/list1"/>
    <dgm:cxn modelId="{633973C1-5AED-406E-80E7-09830A0B9C74}" srcId="{B5671FCC-AF86-4C32-9215-E31EC961BB3B}" destId="{E9FD49B8-0B37-4DB3-9517-041585DB67E0}" srcOrd="0" destOrd="0" parTransId="{434C74E1-66EB-4D8B-AC44-62CC8680090B}" sibTransId="{E7D7BDDC-60C8-4081-BA9F-1C6BFBE85D09}"/>
    <dgm:cxn modelId="{245B1AE0-8771-A045-AFA3-28597AA200BC}" type="presOf" srcId="{B5671FCC-AF86-4C32-9215-E31EC961BB3B}" destId="{E594224F-5DE5-E943-BE7D-0D3BCA1DCED5}" srcOrd="0" destOrd="0" presId="urn:microsoft.com/office/officeart/2005/8/layout/list1"/>
    <dgm:cxn modelId="{CC1EEAF5-4DE7-4D89-8061-FACEEAB716FB}" srcId="{E65D61CD-706F-45AA-9C43-E32BF24C53A3}" destId="{4AA92DEB-0992-403F-90D5-43F98364E9B3}" srcOrd="0" destOrd="0" parTransId="{BC38F5E0-55CE-4854-AB52-F36E83163AC3}" sibTransId="{565AE91E-E426-46E6-9A05-F97F840101BF}"/>
    <dgm:cxn modelId="{28D027F9-850B-9245-ABE2-1C296CFDE6CF}" type="presOf" srcId="{7D2021F6-5CF2-46DE-AC67-E7E6184C43CC}" destId="{563109B7-0A5C-204F-8D96-325CD5CCC6E5}" srcOrd="1" destOrd="0" presId="urn:microsoft.com/office/officeart/2005/8/layout/list1"/>
    <dgm:cxn modelId="{E7B483FB-3732-4152-8E1C-C0CF864A633E}" srcId="{E9FD49B8-0B37-4DB3-9517-041585DB67E0}" destId="{6E4251A8-4512-4B7B-88FA-C3593DEA7208}" srcOrd="0" destOrd="0" parTransId="{7AFCEECA-8807-4807-BB7E-1467AA57CEDC}" sibTransId="{A7B922B1-ADD8-43C0-827B-8BB03D433BE7}"/>
    <dgm:cxn modelId="{2755EBFF-2C28-A346-833B-15DADEB26104}" type="presParOf" srcId="{E594224F-5DE5-E943-BE7D-0D3BCA1DCED5}" destId="{E27E5603-BD17-B245-AA8F-505896454258}" srcOrd="0" destOrd="0" presId="urn:microsoft.com/office/officeart/2005/8/layout/list1"/>
    <dgm:cxn modelId="{583DEED5-6EFE-5045-804F-BDD3F07E4683}" type="presParOf" srcId="{E27E5603-BD17-B245-AA8F-505896454258}" destId="{5A042D03-29D1-454F-AF7A-35E05F055DBD}" srcOrd="0" destOrd="0" presId="urn:microsoft.com/office/officeart/2005/8/layout/list1"/>
    <dgm:cxn modelId="{182DCED6-40D6-D641-B321-887C9919E3FF}" type="presParOf" srcId="{E27E5603-BD17-B245-AA8F-505896454258}" destId="{7AA959F6-3FE2-4148-B91E-DE9CD89C8061}" srcOrd="1" destOrd="0" presId="urn:microsoft.com/office/officeart/2005/8/layout/list1"/>
    <dgm:cxn modelId="{4D104AC3-4137-C34A-88C0-482C430C53B8}" type="presParOf" srcId="{E594224F-5DE5-E943-BE7D-0D3BCA1DCED5}" destId="{9FEEF215-5904-7E47-A880-1CA6EE585EE2}" srcOrd="1" destOrd="0" presId="urn:microsoft.com/office/officeart/2005/8/layout/list1"/>
    <dgm:cxn modelId="{F66871D5-5EA2-8F4C-AFE2-3363748DAE45}" type="presParOf" srcId="{E594224F-5DE5-E943-BE7D-0D3BCA1DCED5}" destId="{E1D853B1-A49F-4E4C-B3B5-66F4FB0485D7}" srcOrd="2" destOrd="0" presId="urn:microsoft.com/office/officeart/2005/8/layout/list1"/>
    <dgm:cxn modelId="{BD8EA49D-8813-5D4B-AF07-C870B4391C47}" type="presParOf" srcId="{E594224F-5DE5-E943-BE7D-0D3BCA1DCED5}" destId="{52B5C05B-D94F-E94C-9641-A24F61753F03}" srcOrd="3" destOrd="0" presId="urn:microsoft.com/office/officeart/2005/8/layout/list1"/>
    <dgm:cxn modelId="{A631D53C-C8BF-1D4A-A7C3-549A5E316C46}" type="presParOf" srcId="{E594224F-5DE5-E943-BE7D-0D3BCA1DCED5}" destId="{E7880515-A6C5-204A-BE9F-008F3F544FCC}" srcOrd="4" destOrd="0" presId="urn:microsoft.com/office/officeart/2005/8/layout/list1"/>
    <dgm:cxn modelId="{41A04003-003C-2044-8648-F52C810B8AA2}" type="presParOf" srcId="{E7880515-A6C5-204A-BE9F-008F3F544FCC}" destId="{00E8BDAC-7C34-E046-A63E-AED113189B38}" srcOrd="0" destOrd="0" presId="urn:microsoft.com/office/officeart/2005/8/layout/list1"/>
    <dgm:cxn modelId="{BBE6FCC7-E8F9-944D-AA73-AAD44F82E1CF}" type="presParOf" srcId="{E7880515-A6C5-204A-BE9F-008F3F544FCC}" destId="{563109B7-0A5C-204F-8D96-325CD5CCC6E5}" srcOrd="1" destOrd="0" presId="urn:microsoft.com/office/officeart/2005/8/layout/list1"/>
    <dgm:cxn modelId="{06E61515-9908-FE4F-B7D0-F5D3A32CBE34}" type="presParOf" srcId="{E594224F-5DE5-E943-BE7D-0D3BCA1DCED5}" destId="{DAD0E8BB-D9AB-BC47-A17D-22BDE3A4D6E3}" srcOrd="5" destOrd="0" presId="urn:microsoft.com/office/officeart/2005/8/layout/list1"/>
    <dgm:cxn modelId="{2B100744-D1AF-CC47-94DE-894D1198A99F}" type="presParOf" srcId="{E594224F-5DE5-E943-BE7D-0D3BCA1DCED5}" destId="{96A7F38F-7123-D148-AA60-65F922BDA48C}" srcOrd="6" destOrd="0" presId="urn:microsoft.com/office/officeart/2005/8/layout/list1"/>
    <dgm:cxn modelId="{CC174B39-C98D-274D-8AFE-0367DC309EE2}" type="presParOf" srcId="{E594224F-5DE5-E943-BE7D-0D3BCA1DCED5}" destId="{CD4FDC43-4B23-CC45-9024-2F69BE343A1B}" srcOrd="7" destOrd="0" presId="urn:microsoft.com/office/officeart/2005/8/layout/list1"/>
    <dgm:cxn modelId="{75F23A35-C5F5-884D-81DB-A8F7B9774D10}" type="presParOf" srcId="{E594224F-5DE5-E943-BE7D-0D3BCA1DCED5}" destId="{4527F8AB-BBAD-3D40-A4EC-B57E5C5CA79A}" srcOrd="8" destOrd="0" presId="urn:microsoft.com/office/officeart/2005/8/layout/list1"/>
    <dgm:cxn modelId="{71CD3C0D-775B-6C4A-B15C-FF68122CCAB1}" type="presParOf" srcId="{4527F8AB-BBAD-3D40-A4EC-B57E5C5CA79A}" destId="{48D9493F-91E7-2A47-8B24-FB87B51EAC28}" srcOrd="0" destOrd="0" presId="urn:microsoft.com/office/officeart/2005/8/layout/list1"/>
    <dgm:cxn modelId="{A1E21232-93AE-0442-A929-5AD48DBB9A99}" type="presParOf" srcId="{4527F8AB-BBAD-3D40-A4EC-B57E5C5CA79A}" destId="{542F1C3B-8CD6-8644-9831-DFADE3A8F7E2}" srcOrd="1" destOrd="0" presId="urn:microsoft.com/office/officeart/2005/8/layout/list1"/>
    <dgm:cxn modelId="{2B3AF620-1B61-9A41-A827-D8DB8D7F0D14}" type="presParOf" srcId="{E594224F-5DE5-E943-BE7D-0D3BCA1DCED5}" destId="{4DA5BA76-9780-A24C-9010-40AA473B455F}" srcOrd="9" destOrd="0" presId="urn:microsoft.com/office/officeart/2005/8/layout/list1"/>
    <dgm:cxn modelId="{E8D75B60-0546-174A-8278-5E2252D4DC6C}" type="presParOf" srcId="{E594224F-5DE5-E943-BE7D-0D3BCA1DCED5}" destId="{BA97C0A6-52C4-2543-B5F6-BF7D6B65464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48AC05-092E-9B4A-86BD-955B59117EA3}" type="doc">
      <dgm:prSet loTypeId="urn:microsoft.com/office/officeart/2005/8/layout/vList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109F0A8-F810-0A46-8196-3DC6EBF331EC}">
      <dgm:prSet phldrT="[Metin]"/>
      <dgm:spPr/>
      <dgm:t>
        <a:bodyPr/>
        <a:lstStyle/>
        <a:p>
          <a:r>
            <a:rPr lang="tr-TR" b="1" dirty="0">
              <a:solidFill>
                <a:schemeClr val="tx1"/>
              </a:solidFill>
            </a:rPr>
            <a:t>Tip 1 </a:t>
          </a:r>
        </a:p>
        <a:p>
          <a:r>
            <a:rPr lang="tr-TR" b="0" dirty="0">
              <a:solidFill>
                <a:schemeClr val="tx1"/>
              </a:solidFill>
            </a:rPr>
            <a:t>(</a:t>
          </a:r>
          <a:r>
            <a:rPr lang="tr-TR" b="0" dirty="0" err="1">
              <a:solidFill>
                <a:schemeClr val="tx1"/>
              </a:solidFill>
            </a:rPr>
            <a:t>vWF</a:t>
          </a:r>
          <a:r>
            <a:rPr lang="tr-TR" b="0" dirty="0">
              <a:solidFill>
                <a:schemeClr val="tx1"/>
              </a:solidFill>
            </a:rPr>
            <a:t> kısmi eksikliği)</a:t>
          </a:r>
          <a:endParaRPr lang="tr-TR" dirty="0">
            <a:solidFill>
              <a:schemeClr val="tx1"/>
            </a:solidFill>
          </a:endParaRPr>
        </a:p>
      </dgm:t>
    </dgm:pt>
    <dgm:pt modelId="{46143B3A-DFDB-C848-9151-115F19E7E038}" type="parTrans" cxnId="{2159BC54-EF2F-1D49-82C1-B269C013616C}">
      <dgm:prSet/>
      <dgm:spPr/>
      <dgm:t>
        <a:bodyPr/>
        <a:lstStyle/>
        <a:p>
          <a:endParaRPr lang="tr-TR"/>
        </a:p>
      </dgm:t>
    </dgm:pt>
    <dgm:pt modelId="{E1D0B6BF-3599-0D45-BBF0-BC8F875A379D}" type="sibTrans" cxnId="{2159BC54-EF2F-1D49-82C1-B269C013616C}">
      <dgm:prSet/>
      <dgm:spPr/>
      <dgm:t>
        <a:bodyPr/>
        <a:lstStyle/>
        <a:p>
          <a:endParaRPr lang="tr-TR"/>
        </a:p>
      </dgm:t>
    </dgm:pt>
    <dgm:pt modelId="{0AAB3EB5-AC75-5E4A-AF19-893F68D2816E}">
      <dgm:prSet phldrT="[Metin]"/>
      <dgm:spPr/>
      <dgm:t>
        <a:bodyPr/>
        <a:lstStyle/>
        <a:p>
          <a:r>
            <a:rPr lang="tr-TR" dirty="0" err="1"/>
            <a:t>vWF</a:t>
          </a:r>
          <a:r>
            <a:rPr lang="tr-TR" dirty="0"/>
            <a:t>&lt;10 IU/dl olmadıkça </a:t>
          </a:r>
          <a:r>
            <a:rPr lang="tr-TR" dirty="0" err="1"/>
            <a:t>desmopressine</a:t>
          </a:r>
          <a:r>
            <a:rPr lang="tr-TR" dirty="0"/>
            <a:t> iyi yanıt verir.</a:t>
          </a:r>
        </a:p>
      </dgm:t>
    </dgm:pt>
    <dgm:pt modelId="{44159214-0325-9145-88FA-43AE2F2F5E5D}" type="parTrans" cxnId="{861CDD83-C8C6-434D-8F3A-C420BF9DE02B}">
      <dgm:prSet/>
      <dgm:spPr/>
      <dgm:t>
        <a:bodyPr/>
        <a:lstStyle/>
        <a:p>
          <a:endParaRPr lang="tr-TR"/>
        </a:p>
      </dgm:t>
    </dgm:pt>
    <dgm:pt modelId="{93387509-6738-054B-8B96-69C4FA9D2C06}" type="sibTrans" cxnId="{861CDD83-C8C6-434D-8F3A-C420BF9DE02B}">
      <dgm:prSet/>
      <dgm:spPr/>
      <dgm:t>
        <a:bodyPr/>
        <a:lstStyle/>
        <a:p>
          <a:endParaRPr lang="tr-TR"/>
        </a:p>
      </dgm:t>
    </dgm:pt>
    <dgm:pt modelId="{3C73EBE0-E810-7943-95F6-91D7140B1592}">
      <dgm:prSet phldrT="[Metin]"/>
      <dgm:spPr/>
      <dgm:t>
        <a:bodyPr/>
        <a:lstStyle/>
        <a:p>
          <a:r>
            <a:rPr lang="tr-TR" b="1" dirty="0">
              <a:solidFill>
                <a:schemeClr val="tx1"/>
              </a:solidFill>
            </a:rPr>
            <a:t>Tip 3</a:t>
          </a:r>
        </a:p>
        <a:p>
          <a:r>
            <a:rPr lang="tr-TR" b="0" dirty="0">
              <a:solidFill>
                <a:schemeClr val="tx1"/>
              </a:solidFill>
            </a:rPr>
            <a:t>(</a:t>
          </a:r>
          <a:r>
            <a:rPr lang="tr-TR" b="0" dirty="0" err="1">
              <a:solidFill>
                <a:schemeClr val="tx1"/>
              </a:solidFill>
            </a:rPr>
            <a:t>vWF</a:t>
          </a:r>
          <a:r>
            <a:rPr lang="tr-TR" b="0" dirty="0">
              <a:solidFill>
                <a:schemeClr val="tx1"/>
              </a:solidFill>
            </a:rPr>
            <a:t> tam veya tama yakın yokluğu)</a:t>
          </a:r>
          <a:endParaRPr lang="tr-TR" dirty="0">
            <a:solidFill>
              <a:schemeClr val="tx1"/>
            </a:solidFill>
          </a:endParaRPr>
        </a:p>
      </dgm:t>
    </dgm:pt>
    <dgm:pt modelId="{1EBE2B8A-43B2-9547-B467-0904136D6215}" type="parTrans" cxnId="{DE724E6C-3181-DF42-A485-C1031832B569}">
      <dgm:prSet/>
      <dgm:spPr/>
      <dgm:t>
        <a:bodyPr/>
        <a:lstStyle/>
        <a:p>
          <a:endParaRPr lang="tr-TR"/>
        </a:p>
      </dgm:t>
    </dgm:pt>
    <dgm:pt modelId="{2CDF2908-AE17-B64B-91F5-2FE49DA83917}" type="sibTrans" cxnId="{DE724E6C-3181-DF42-A485-C1031832B569}">
      <dgm:prSet/>
      <dgm:spPr/>
      <dgm:t>
        <a:bodyPr/>
        <a:lstStyle/>
        <a:p>
          <a:endParaRPr lang="tr-TR"/>
        </a:p>
      </dgm:t>
    </dgm:pt>
    <dgm:pt modelId="{B58C5159-E802-0B41-BDF5-0837D5013338}">
      <dgm:prSet phldrT="[Metin]"/>
      <dgm:spPr/>
      <dgm:t>
        <a:bodyPr/>
        <a:lstStyle/>
        <a:p>
          <a:r>
            <a:rPr lang="tr-TR" dirty="0" err="1"/>
            <a:t>Desmopresssin</a:t>
          </a:r>
          <a:r>
            <a:rPr lang="tr-TR" dirty="0"/>
            <a:t> </a:t>
          </a:r>
          <a:r>
            <a:rPr lang="tr-TR" dirty="0" err="1"/>
            <a:t>inefektiftir</a:t>
          </a:r>
          <a:r>
            <a:rPr lang="tr-TR" dirty="0"/>
            <a:t>.</a:t>
          </a:r>
        </a:p>
      </dgm:t>
    </dgm:pt>
    <dgm:pt modelId="{743B2214-B3F2-F441-8D48-F891DAE13C09}" type="parTrans" cxnId="{F8ACC172-465C-0242-8C04-82365B2FB4A6}">
      <dgm:prSet/>
      <dgm:spPr/>
      <dgm:t>
        <a:bodyPr/>
        <a:lstStyle/>
        <a:p>
          <a:endParaRPr lang="tr-TR"/>
        </a:p>
      </dgm:t>
    </dgm:pt>
    <dgm:pt modelId="{A4E63150-BC4A-1042-B35C-862F7359FAF8}" type="sibTrans" cxnId="{F8ACC172-465C-0242-8C04-82365B2FB4A6}">
      <dgm:prSet/>
      <dgm:spPr/>
      <dgm:t>
        <a:bodyPr/>
        <a:lstStyle/>
        <a:p>
          <a:endParaRPr lang="tr-TR"/>
        </a:p>
      </dgm:t>
    </dgm:pt>
    <dgm:pt modelId="{A92B61BC-9E3B-F742-A090-468F9CF001D0}">
      <dgm:prSet/>
      <dgm:spPr/>
      <dgm:t>
        <a:bodyPr/>
        <a:lstStyle/>
        <a:p>
          <a:r>
            <a:rPr lang="tr-TR"/>
            <a:t>Desmopressine yanıtsız olgularda veya uzun süreli tedavide VWF konsantresi gerekir.</a:t>
          </a:r>
          <a:endParaRPr lang="tr-TR" dirty="0"/>
        </a:p>
      </dgm:t>
    </dgm:pt>
    <dgm:pt modelId="{F2D0CB76-624B-644B-8AA7-70958C8F6652}" type="parTrans" cxnId="{7EA3E8C8-1E5D-C948-A439-14F459BB6DB3}">
      <dgm:prSet/>
      <dgm:spPr/>
      <dgm:t>
        <a:bodyPr/>
        <a:lstStyle/>
        <a:p>
          <a:endParaRPr lang="tr-TR"/>
        </a:p>
      </dgm:t>
    </dgm:pt>
    <dgm:pt modelId="{46EBC66D-2B45-384A-85B4-C32108FBF10E}" type="sibTrans" cxnId="{7EA3E8C8-1E5D-C948-A439-14F459BB6DB3}">
      <dgm:prSet/>
      <dgm:spPr/>
      <dgm:t>
        <a:bodyPr/>
        <a:lstStyle/>
        <a:p>
          <a:endParaRPr lang="tr-TR"/>
        </a:p>
      </dgm:t>
    </dgm:pt>
    <dgm:pt modelId="{8ED7ECAC-A5FB-E64C-ACDF-72ECE0028D32}">
      <dgm:prSet/>
      <dgm:spPr/>
      <dgm:t>
        <a:bodyPr/>
        <a:lstStyle/>
        <a:p>
          <a:r>
            <a:rPr lang="tr-TR" dirty="0"/>
            <a:t>VWF</a:t>
          </a:r>
          <a:r>
            <a:rPr lang="tr-TR" baseline="0" dirty="0"/>
            <a:t> </a:t>
          </a:r>
          <a:r>
            <a:rPr lang="tr-TR" baseline="0" dirty="0" err="1"/>
            <a:t>yanısıra</a:t>
          </a:r>
          <a:r>
            <a:rPr lang="tr-TR" baseline="0" dirty="0"/>
            <a:t> bazen FVIII tedavisi gerekebilir.</a:t>
          </a:r>
          <a:endParaRPr lang="tr-TR" dirty="0"/>
        </a:p>
      </dgm:t>
    </dgm:pt>
    <dgm:pt modelId="{D791F3DC-37C3-934C-A8C2-95C843B98133}" type="parTrans" cxnId="{34CF7435-EAC2-CA4B-B042-C73F4BA462C6}">
      <dgm:prSet/>
      <dgm:spPr/>
      <dgm:t>
        <a:bodyPr/>
        <a:lstStyle/>
        <a:p>
          <a:endParaRPr lang="tr-TR"/>
        </a:p>
      </dgm:t>
    </dgm:pt>
    <dgm:pt modelId="{D63F26AF-4F48-0A48-B322-B0C2E9457406}" type="sibTrans" cxnId="{34CF7435-EAC2-CA4B-B042-C73F4BA462C6}">
      <dgm:prSet/>
      <dgm:spPr/>
      <dgm:t>
        <a:bodyPr/>
        <a:lstStyle/>
        <a:p>
          <a:endParaRPr lang="tr-TR"/>
        </a:p>
      </dgm:t>
    </dgm:pt>
    <dgm:pt modelId="{E40A4D16-9FD1-B541-A0EA-C0046B1E9B65}">
      <dgm:prSet/>
      <dgm:spPr/>
      <dgm:t>
        <a:bodyPr/>
        <a:lstStyle/>
        <a:p>
          <a:r>
            <a:rPr lang="tr-TR"/>
            <a:t>Tek</a:t>
          </a:r>
          <a:r>
            <a:rPr lang="tr-TR" baseline="0"/>
            <a:t> etkin tedavi VWF konsantreleridir.</a:t>
          </a:r>
          <a:endParaRPr lang="tr-TR" baseline="0" dirty="0"/>
        </a:p>
      </dgm:t>
    </dgm:pt>
    <dgm:pt modelId="{802810E9-DD68-2D44-96FB-D7F692B71544}" type="parTrans" cxnId="{80045845-C238-AB44-BD8A-3496C3DFF8B6}">
      <dgm:prSet/>
      <dgm:spPr/>
      <dgm:t>
        <a:bodyPr/>
        <a:lstStyle/>
        <a:p>
          <a:endParaRPr lang="tr-TR"/>
        </a:p>
      </dgm:t>
    </dgm:pt>
    <dgm:pt modelId="{384BAC77-2B90-0B43-BD2D-29AB44DC87FD}" type="sibTrans" cxnId="{80045845-C238-AB44-BD8A-3496C3DFF8B6}">
      <dgm:prSet/>
      <dgm:spPr/>
      <dgm:t>
        <a:bodyPr/>
        <a:lstStyle/>
        <a:p>
          <a:endParaRPr lang="tr-TR"/>
        </a:p>
      </dgm:t>
    </dgm:pt>
    <dgm:pt modelId="{3B079472-3DDA-2F4D-A6A9-B402B2B8DC51}">
      <dgm:prSet/>
      <dgm:spPr/>
      <dgm:t>
        <a:bodyPr/>
        <a:lstStyle/>
        <a:p>
          <a:r>
            <a:rPr lang="tr-TR" baseline="0"/>
            <a:t>VWF konsantrelerine gereksinim yanında en azından tedavi başlangıcında FVIII konsantreleri gereklidir.</a:t>
          </a:r>
          <a:endParaRPr lang="tr-TR" baseline="0" dirty="0"/>
        </a:p>
      </dgm:t>
    </dgm:pt>
    <dgm:pt modelId="{E186D82D-AD07-2B49-BEE4-8583CC000ED2}" type="parTrans" cxnId="{829BD4B7-394F-574D-A2ED-B743C2E4F471}">
      <dgm:prSet/>
      <dgm:spPr/>
      <dgm:t>
        <a:bodyPr/>
        <a:lstStyle/>
        <a:p>
          <a:endParaRPr lang="tr-TR"/>
        </a:p>
      </dgm:t>
    </dgm:pt>
    <dgm:pt modelId="{2226FC58-5543-784E-9FD3-1194F63E3BAA}" type="sibTrans" cxnId="{829BD4B7-394F-574D-A2ED-B743C2E4F471}">
      <dgm:prSet/>
      <dgm:spPr/>
      <dgm:t>
        <a:bodyPr/>
        <a:lstStyle/>
        <a:p>
          <a:endParaRPr lang="tr-TR"/>
        </a:p>
      </dgm:t>
    </dgm:pt>
    <dgm:pt modelId="{F46241B4-6CE9-8C45-9A32-DFAEB9365390}">
      <dgm:prSet/>
      <dgm:spPr/>
      <dgm:t>
        <a:bodyPr/>
        <a:lstStyle/>
        <a:p>
          <a:r>
            <a:rPr lang="tr-TR" baseline="0" dirty="0"/>
            <a:t>Etkin VWF düzeyleri sağlandıktan sonra FVIII infüzyonlarına gereksinim kalmaz.</a:t>
          </a:r>
          <a:endParaRPr lang="tr-TR" dirty="0"/>
        </a:p>
      </dgm:t>
    </dgm:pt>
    <dgm:pt modelId="{CB7B3DB1-D2D9-A244-BE7E-667D48A36011}" type="parTrans" cxnId="{538749AD-A127-D94E-BF01-655C78ADD7FB}">
      <dgm:prSet/>
      <dgm:spPr/>
      <dgm:t>
        <a:bodyPr/>
        <a:lstStyle/>
        <a:p>
          <a:endParaRPr lang="tr-TR"/>
        </a:p>
      </dgm:t>
    </dgm:pt>
    <dgm:pt modelId="{9843DD3A-DCB6-A04D-9A50-F29F20249E5F}" type="sibTrans" cxnId="{538749AD-A127-D94E-BF01-655C78ADD7FB}">
      <dgm:prSet/>
      <dgm:spPr/>
      <dgm:t>
        <a:bodyPr/>
        <a:lstStyle/>
        <a:p>
          <a:endParaRPr lang="tr-TR"/>
        </a:p>
      </dgm:t>
    </dgm:pt>
    <dgm:pt modelId="{8A83737A-1138-FB43-9919-663AF5B3151F}" type="pres">
      <dgm:prSet presAssocID="{D448AC05-092E-9B4A-86BD-955B59117EA3}" presName="Name0" presStyleCnt="0">
        <dgm:presLayoutVars>
          <dgm:dir/>
          <dgm:animLvl val="lvl"/>
          <dgm:resizeHandles/>
        </dgm:presLayoutVars>
      </dgm:prSet>
      <dgm:spPr/>
    </dgm:pt>
    <dgm:pt modelId="{42E7E38B-642C-BC40-BD9D-C4BCE1F86C3D}" type="pres">
      <dgm:prSet presAssocID="{8109F0A8-F810-0A46-8196-3DC6EBF331EC}" presName="linNode" presStyleCnt="0"/>
      <dgm:spPr/>
    </dgm:pt>
    <dgm:pt modelId="{70A38ECB-0835-6E41-9210-31F36F3F7F3E}" type="pres">
      <dgm:prSet presAssocID="{8109F0A8-F810-0A46-8196-3DC6EBF331EC}" presName="parentShp" presStyleLbl="node1" presStyleIdx="0" presStyleCnt="2" custScaleX="70088" custScaleY="56631">
        <dgm:presLayoutVars>
          <dgm:bulletEnabled val="1"/>
        </dgm:presLayoutVars>
      </dgm:prSet>
      <dgm:spPr/>
    </dgm:pt>
    <dgm:pt modelId="{6A03A1E2-532C-6C4C-B2EF-20D6608A747F}" type="pres">
      <dgm:prSet presAssocID="{8109F0A8-F810-0A46-8196-3DC6EBF331EC}" presName="childShp" presStyleLbl="bgAccFollowNode1" presStyleIdx="0" presStyleCnt="2" custScaleX="119941">
        <dgm:presLayoutVars>
          <dgm:bulletEnabled val="1"/>
        </dgm:presLayoutVars>
      </dgm:prSet>
      <dgm:spPr/>
    </dgm:pt>
    <dgm:pt modelId="{CB01C810-ECD7-7243-9476-1696A78F1D07}" type="pres">
      <dgm:prSet presAssocID="{E1D0B6BF-3599-0D45-BBF0-BC8F875A379D}" presName="spacing" presStyleCnt="0"/>
      <dgm:spPr/>
    </dgm:pt>
    <dgm:pt modelId="{E5CE3C7E-CA26-5341-8F77-9E322A3FC895}" type="pres">
      <dgm:prSet presAssocID="{3C73EBE0-E810-7943-95F6-91D7140B1592}" presName="linNode" presStyleCnt="0"/>
      <dgm:spPr/>
    </dgm:pt>
    <dgm:pt modelId="{77267829-2589-684B-997F-DD853EE5BCC1}" type="pres">
      <dgm:prSet presAssocID="{3C73EBE0-E810-7943-95F6-91D7140B1592}" presName="parentShp" presStyleLbl="node1" presStyleIdx="1" presStyleCnt="2" custScaleX="73121" custScaleY="71325">
        <dgm:presLayoutVars>
          <dgm:bulletEnabled val="1"/>
        </dgm:presLayoutVars>
      </dgm:prSet>
      <dgm:spPr/>
    </dgm:pt>
    <dgm:pt modelId="{033BAE78-55FF-8D49-B7D6-A8357A4C983A}" type="pres">
      <dgm:prSet presAssocID="{3C73EBE0-E810-7943-95F6-91D7140B1592}" presName="childShp" presStyleLbl="bgAccFollowNode1" presStyleIdx="1" presStyleCnt="2" custScaleX="124042">
        <dgm:presLayoutVars>
          <dgm:bulletEnabled val="1"/>
        </dgm:presLayoutVars>
      </dgm:prSet>
      <dgm:spPr/>
    </dgm:pt>
  </dgm:ptLst>
  <dgm:cxnLst>
    <dgm:cxn modelId="{BB133D05-F80A-4543-81BC-0B764ABD7314}" type="presOf" srcId="{0AAB3EB5-AC75-5E4A-AF19-893F68D2816E}" destId="{6A03A1E2-532C-6C4C-B2EF-20D6608A747F}" srcOrd="0" destOrd="0" presId="urn:microsoft.com/office/officeart/2005/8/layout/vList6"/>
    <dgm:cxn modelId="{D570B32B-2FF7-984C-8791-62254F5DF0E9}" type="presOf" srcId="{A92B61BC-9E3B-F742-A090-468F9CF001D0}" destId="{6A03A1E2-532C-6C4C-B2EF-20D6608A747F}" srcOrd="0" destOrd="1" presId="urn:microsoft.com/office/officeart/2005/8/layout/vList6"/>
    <dgm:cxn modelId="{34CF7435-EAC2-CA4B-B042-C73F4BA462C6}" srcId="{8109F0A8-F810-0A46-8196-3DC6EBF331EC}" destId="{8ED7ECAC-A5FB-E64C-ACDF-72ECE0028D32}" srcOrd="2" destOrd="0" parTransId="{D791F3DC-37C3-934C-A8C2-95C843B98133}" sibTransId="{D63F26AF-4F48-0A48-B322-B0C2E9457406}"/>
    <dgm:cxn modelId="{506E3A36-E5A0-CB45-A785-241234680434}" type="presOf" srcId="{E40A4D16-9FD1-B541-A0EA-C0046B1E9B65}" destId="{033BAE78-55FF-8D49-B7D6-A8357A4C983A}" srcOrd="0" destOrd="1" presId="urn:microsoft.com/office/officeart/2005/8/layout/vList6"/>
    <dgm:cxn modelId="{80045845-C238-AB44-BD8A-3496C3DFF8B6}" srcId="{3C73EBE0-E810-7943-95F6-91D7140B1592}" destId="{E40A4D16-9FD1-B541-A0EA-C0046B1E9B65}" srcOrd="1" destOrd="0" parTransId="{802810E9-DD68-2D44-96FB-D7F692B71544}" sibTransId="{384BAC77-2B90-0B43-BD2D-29AB44DC87FD}"/>
    <dgm:cxn modelId="{2159BC54-EF2F-1D49-82C1-B269C013616C}" srcId="{D448AC05-092E-9B4A-86BD-955B59117EA3}" destId="{8109F0A8-F810-0A46-8196-3DC6EBF331EC}" srcOrd="0" destOrd="0" parTransId="{46143B3A-DFDB-C848-9151-115F19E7E038}" sibTransId="{E1D0B6BF-3599-0D45-BBF0-BC8F875A379D}"/>
    <dgm:cxn modelId="{45637665-23B3-3641-B024-A5503301C839}" type="presOf" srcId="{B58C5159-E802-0B41-BDF5-0837D5013338}" destId="{033BAE78-55FF-8D49-B7D6-A8357A4C983A}" srcOrd="0" destOrd="0" presId="urn:microsoft.com/office/officeart/2005/8/layout/vList6"/>
    <dgm:cxn modelId="{DE724E6C-3181-DF42-A485-C1031832B569}" srcId="{D448AC05-092E-9B4A-86BD-955B59117EA3}" destId="{3C73EBE0-E810-7943-95F6-91D7140B1592}" srcOrd="1" destOrd="0" parTransId="{1EBE2B8A-43B2-9547-B467-0904136D6215}" sibTransId="{2CDF2908-AE17-B64B-91F5-2FE49DA83917}"/>
    <dgm:cxn modelId="{F8ACC172-465C-0242-8C04-82365B2FB4A6}" srcId="{3C73EBE0-E810-7943-95F6-91D7140B1592}" destId="{B58C5159-E802-0B41-BDF5-0837D5013338}" srcOrd="0" destOrd="0" parTransId="{743B2214-B3F2-F441-8D48-F891DAE13C09}" sibTransId="{A4E63150-BC4A-1042-B35C-862F7359FAF8}"/>
    <dgm:cxn modelId="{861CDD83-C8C6-434D-8F3A-C420BF9DE02B}" srcId="{8109F0A8-F810-0A46-8196-3DC6EBF331EC}" destId="{0AAB3EB5-AC75-5E4A-AF19-893F68D2816E}" srcOrd="0" destOrd="0" parTransId="{44159214-0325-9145-88FA-43AE2F2F5E5D}" sibTransId="{93387509-6738-054B-8B96-69C4FA9D2C06}"/>
    <dgm:cxn modelId="{77C41189-8D0B-6146-87E2-7AFDA4D3D4F5}" type="presOf" srcId="{D448AC05-092E-9B4A-86BD-955B59117EA3}" destId="{8A83737A-1138-FB43-9919-663AF5B3151F}" srcOrd="0" destOrd="0" presId="urn:microsoft.com/office/officeart/2005/8/layout/vList6"/>
    <dgm:cxn modelId="{F726399E-353C-EA41-97F2-C72D759AA310}" type="presOf" srcId="{8109F0A8-F810-0A46-8196-3DC6EBF331EC}" destId="{70A38ECB-0835-6E41-9210-31F36F3F7F3E}" srcOrd="0" destOrd="0" presId="urn:microsoft.com/office/officeart/2005/8/layout/vList6"/>
    <dgm:cxn modelId="{538749AD-A127-D94E-BF01-655C78ADD7FB}" srcId="{3C73EBE0-E810-7943-95F6-91D7140B1592}" destId="{F46241B4-6CE9-8C45-9A32-DFAEB9365390}" srcOrd="3" destOrd="0" parTransId="{CB7B3DB1-D2D9-A244-BE7E-667D48A36011}" sibTransId="{9843DD3A-DCB6-A04D-9A50-F29F20249E5F}"/>
    <dgm:cxn modelId="{829BD4B7-394F-574D-A2ED-B743C2E4F471}" srcId="{3C73EBE0-E810-7943-95F6-91D7140B1592}" destId="{3B079472-3DDA-2F4D-A6A9-B402B2B8DC51}" srcOrd="2" destOrd="0" parTransId="{E186D82D-AD07-2B49-BEE4-8583CC000ED2}" sibTransId="{2226FC58-5543-784E-9FD3-1194F63E3BAA}"/>
    <dgm:cxn modelId="{7EA3E8C8-1E5D-C948-A439-14F459BB6DB3}" srcId="{8109F0A8-F810-0A46-8196-3DC6EBF331EC}" destId="{A92B61BC-9E3B-F742-A090-468F9CF001D0}" srcOrd="1" destOrd="0" parTransId="{F2D0CB76-624B-644B-8AA7-70958C8F6652}" sibTransId="{46EBC66D-2B45-384A-85B4-C32108FBF10E}"/>
    <dgm:cxn modelId="{E8B41ACA-F96E-6847-83D8-49ACA03474D0}" type="presOf" srcId="{3B079472-3DDA-2F4D-A6A9-B402B2B8DC51}" destId="{033BAE78-55FF-8D49-B7D6-A8357A4C983A}" srcOrd="0" destOrd="2" presId="urn:microsoft.com/office/officeart/2005/8/layout/vList6"/>
    <dgm:cxn modelId="{17C404D6-F9B0-8D44-8B11-9049A129A7BE}" type="presOf" srcId="{8ED7ECAC-A5FB-E64C-ACDF-72ECE0028D32}" destId="{6A03A1E2-532C-6C4C-B2EF-20D6608A747F}" srcOrd="0" destOrd="2" presId="urn:microsoft.com/office/officeart/2005/8/layout/vList6"/>
    <dgm:cxn modelId="{3397C0DC-9A1E-F546-8C0A-23EE6A522E23}" type="presOf" srcId="{3C73EBE0-E810-7943-95F6-91D7140B1592}" destId="{77267829-2589-684B-997F-DD853EE5BCC1}" srcOrd="0" destOrd="0" presId="urn:microsoft.com/office/officeart/2005/8/layout/vList6"/>
    <dgm:cxn modelId="{EB969DF4-80E0-B442-9EB2-580B9474DE95}" type="presOf" srcId="{F46241B4-6CE9-8C45-9A32-DFAEB9365390}" destId="{033BAE78-55FF-8D49-B7D6-A8357A4C983A}" srcOrd="0" destOrd="3" presId="urn:microsoft.com/office/officeart/2005/8/layout/vList6"/>
    <dgm:cxn modelId="{EB6BB04F-5B22-C347-8224-B6C1B507655D}" type="presParOf" srcId="{8A83737A-1138-FB43-9919-663AF5B3151F}" destId="{42E7E38B-642C-BC40-BD9D-C4BCE1F86C3D}" srcOrd="0" destOrd="0" presId="urn:microsoft.com/office/officeart/2005/8/layout/vList6"/>
    <dgm:cxn modelId="{90E05480-1A71-C543-BD43-E361797576DB}" type="presParOf" srcId="{42E7E38B-642C-BC40-BD9D-C4BCE1F86C3D}" destId="{70A38ECB-0835-6E41-9210-31F36F3F7F3E}" srcOrd="0" destOrd="0" presId="urn:microsoft.com/office/officeart/2005/8/layout/vList6"/>
    <dgm:cxn modelId="{96F14BE1-77F9-3940-ABEC-C9DAE74462D4}" type="presParOf" srcId="{42E7E38B-642C-BC40-BD9D-C4BCE1F86C3D}" destId="{6A03A1E2-532C-6C4C-B2EF-20D6608A747F}" srcOrd="1" destOrd="0" presId="urn:microsoft.com/office/officeart/2005/8/layout/vList6"/>
    <dgm:cxn modelId="{857E4D73-C5D2-F349-9315-B43ECC9C66BA}" type="presParOf" srcId="{8A83737A-1138-FB43-9919-663AF5B3151F}" destId="{CB01C810-ECD7-7243-9476-1696A78F1D07}" srcOrd="1" destOrd="0" presId="urn:microsoft.com/office/officeart/2005/8/layout/vList6"/>
    <dgm:cxn modelId="{B60BBDC6-977B-6047-A081-44D8834FCA91}" type="presParOf" srcId="{8A83737A-1138-FB43-9919-663AF5B3151F}" destId="{E5CE3C7E-CA26-5341-8F77-9E322A3FC895}" srcOrd="2" destOrd="0" presId="urn:microsoft.com/office/officeart/2005/8/layout/vList6"/>
    <dgm:cxn modelId="{D3E82F35-3901-E44F-BA08-40EA1636C4BD}" type="presParOf" srcId="{E5CE3C7E-CA26-5341-8F77-9E322A3FC895}" destId="{77267829-2589-684B-997F-DD853EE5BCC1}" srcOrd="0" destOrd="0" presId="urn:microsoft.com/office/officeart/2005/8/layout/vList6"/>
    <dgm:cxn modelId="{F2FAADFC-BFD1-ED44-9862-62BDF936E7D8}" type="presParOf" srcId="{E5CE3C7E-CA26-5341-8F77-9E322A3FC895}" destId="{033BAE78-55FF-8D49-B7D6-A8357A4C983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2ADE38-C845-4049-81DE-222462435997}" type="doc">
      <dgm:prSet loTypeId="urn:microsoft.com/office/officeart/2005/8/layout/vList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5F803C0-8E14-B94E-B219-BE1EE6C09669}">
      <dgm:prSet phldrT="[Metin]" custT="1"/>
      <dgm:spPr/>
      <dgm:t>
        <a:bodyPr/>
        <a:lstStyle/>
        <a:p>
          <a:r>
            <a:rPr lang="tr-TR" sz="2000" b="1" dirty="0">
              <a:solidFill>
                <a:schemeClr val="tx1"/>
              </a:solidFill>
            </a:rPr>
            <a:t>Tip 2A</a:t>
          </a:r>
        </a:p>
        <a:p>
          <a:r>
            <a:rPr lang="tr-TR" sz="1600" b="0" dirty="0">
              <a:solidFill>
                <a:schemeClr val="tx1"/>
              </a:solidFill>
            </a:rPr>
            <a:t>Azalmış </a:t>
          </a:r>
          <a:r>
            <a:rPr lang="tr-TR" sz="1600" b="0" dirty="0" err="1">
              <a:solidFill>
                <a:schemeClr val="tx1"/>
              </a:solidFill>
            </a:rPr>
            <a:t>vWF</a:t>
          </a:r>
          <a:r>
            <a:rPr lang="tr-TR" sz="1600" b="0" dirty="0">
              <a:solidFill>
                <a:schemeClr val="tx1"/>
              </a:solidFill>
            </a:rPr>
            <a:t> aracılı platelet adhezyonu ve selektif</a:t>
          </a:r>
          <a:r>
            <a:rPr lang="tr-TR" sz="1600" b="0" baseline="0" dirty="0">
              <a:solidFill>
                <a:schemeClr val="tx1"/>
              </a:solidFill>
            </a:rPr>
            <a:t> HMW-VWF </a:t>
          </a:r>
          <a:r>
            <a:rPr lang="tr-TR" sz="1600" b="0" baseline="0" dirty="0" err="1">
              <a:solidFill>
                <a:schemeClr val="tx1"/>
              </a:solidFill>
            </a:rPr>
            <a:t>multimer</a:t>
          </a:r>
          <a:r>
            <a:rPr lang="tr-TR" sz="1600" b="0" baseline="0" dirty="0">
              <a:solidFill>
                <a:schemeClr val="tx1"/>
              </a:solidFill>
            </a:rPr>
            <a:t> yokluğu</a:t>
          </a:r>
          <a:endParaRPr lang="tr-TR" sz="1600" dirty="0">
            <a:solidFill>
              <a:schemeClr val="tx1"/>
            </a:solidFill>
          </a:endParaRPr>
        </a:p>
      </dgm:t>
    </dgm:pt>
    <dgm:pt modelId="{ADAD244D-83C5-AA4B-B174-427470A61992}" type="parTrans" cxnId="{296B10ED-E276-CB4D-84B6-7D85024BB7BC}">
      <dgm:prSet/>
      <dgm:spPr/>
      <dgm:t>
        <a:bodyPr/>
        <a:lstStyle/>
        <a:p>
          <a:endParaRPr lang="tr-TR" sz="2400">
            <a:solidFill>
              <a:schemeClr val="tx1"/>
            </a:solidFill>
          </a:endParaRPr>
        </a:p>
      </dgm:t>
    </dgm:pt>
    <dgm:pt modelId="{6CDC30DD-14C3-BB4B-8C82-8930A7834C2C}" type="sibTrans" cxnId="{296B10ED-E276-CB4D-84B6-7D85024BB7BC}">
      <dgm:prSet/>
      <dgm:spPr/>
      <dgm:t>
        <a:bodyPr/>
        <a:lstStyle/>
        <a:p>
          <a:endParaRPr lang="tr-TR" sz="2400">
            <a:solidFill>
              <a:schemeClr val="tx1"/>
            </a:solidFill>
          </a:endParaRPr>
        </a:p>
      </dgm:t>
    </dgm:pt>
    <dgm:pt modelId="{7DA00418-D896-7449-B26B-230F785B0814}">
      <dgm:prSet phldrT="[Metin]" custT="1"/>
      <dgm:spPr/>
      <dgm:t>
        <a:bodyPr/>
        <a:lstStyle/>
        <a:p>
          <a:r>
            <a:rPr lang="tr-TR" sz="1600" dirty="0" err="1"/>
            <a:t>Desmopressine</a:t>
          </a:r>
          <a:r>
            <a:rPr lang="tr-TR" sz="1600" dirty="0"/>
            <a:t> değişken klinik yanıt</a:t>
          </a:r>
          <a:endParaRPr lang="tr-TR" sz="1600" dirty="0">
            <a:solidFill>
              <a:schemeClr val="tx1"/>
            </a:solidFill>
          </a:endParaRPr>
        </a:p>
      </dgm:t>
    </dgm:pt>
    <dgm:pt modelId="{F94FA9EF-FC22-CD4B-8F86-209A4E1A1DB7}" type="parTrans" cxnId="{CB993689-D22B-F94C-B73E-2C36A4069A35}">
      <dgm:prSet/>
      <dgm:spPr/>
      <dgm:t>
        <a:bodyPr/>
        <a:lstStyle/>
        <a:p>
          <a:endParaRPr lang="tr-TR" sz="2400">
            <a:solidFill>
              <a:schemeClr val="tx1"/>
            </a:solidFill>
          </a:endParaRPr>
        </a:p>
      </dgm:t>
    </dgm:pt>
    <dgm:pt modelId="{9DD835BE-5390-664D-83DB-2AF3EF042572}" type="sibTrans" cxnId="{CB993689-D22B-F94C-B73E-2C36A4069A35}">
      <dgm:prSet/>
      <dgm:spPr/>
      <dgm:t>
        <a:bodyPr/>
        <a:lstStyle/>
        <a:p>
          <a:endParaRPr lang="tr-TR" sz="2400">
            <a:solidFill>
              <a:schemeClr val="tx1"/>
            </a:solidFill>
          </a:endParaRPr>
        </a:p>
      </dgm:t>
    </dgm:pt>
    <dgm:pt modelId="{F6050ED7-903E-EE49-8B00-01D33B9AF4CD}">
      <dgm:prSet phldrT="[Metin]" custT="1"/>
      <dgm:spPr/>
      <dgm:t>
        <a:bodyPr/>
        <a:lstStyle/>
        <a:p>
          <a:r>
            <a:rPr lang="tr-TR" sz="2000" b="1" dirty="0">
              <a:solidFill>
                <a:schemeClr val="tx1"/>
              </a:solidFill>
            </a:rPr>
            <a:t>Tip 2N</a:t>
          </a:r>
        </a:p>
        <a:p>
          <a:r>
            <a:rPr lang="tr-TR" sz="1600" b="0" dirty="0" err="1">
              <a:solidFill>
                <a:schemeClr val="tx1"/>
              </a:solidFill>
            </a:rPr>
            <a:t>FVIII’e</a:t>
          </a:r>
          <a:r>
            <a:rPr lang="tr-TR" sz="1600" b="0" dirty="0">
              <a:solidFill>
                <a:schemeClr val="tx1"/>
              </a:solidFill>
            </a:rPr>
            <a:t> bağlanma</a:t>
          </a:r>
          <a:r>
            <a:rPr lang="tr-TR" sz="1600" b="0" baseline="0" dirty="0">
              <a:solidFill>
                <a:schemeClr val="tx1"/>
              </a:solidFill>
            </a:rPr>
            <a:t> afinitesinde belirgin azlık</a:t>
          </a:r>
          <a:endParaRPr lang="tr-TR" sz="1600" dirty="0">
            <a:solidFill>
              <a:schemeClr val="tx1"/>
            </a:solidFill>
          </a:endParaRPr>
        </a:p>
      </dgm:t>
    </dgm:pt>
    <dgm:pt modelId="{1B6924BA-BDE3-084D-B61E-233332E9F561}" type="parTrans" cxnId="{D9B8A7EE-930A-E94E-8CE6-8771F7667E3C}">
      <dgm:prSet/>
      <dgm:spPr/>
      <dgm:t>
        <a:bodyPr/>
        <a:lstStyle/>
        <a:p>
          <a:endParaRPr lang="tr-TR" sz="2400">
            <a:solidFill>
              <a:schemeClr val="tx1"/>
            </a:solidFill>
          </a:endParaRPr>
        </a:p>
      </dgm:t>
    </dgm:pt>
    <dgm:pt modelId="{0933B9A1-95FC-5E40-BFDC-7FAC0BD90216}" type="sibTrans" cxnId="{D9B8A7EE-930A-E94E-8CE6-8771F7667E3C}">
      <dgm:prSet/>
      <dgm:spPr/>
      <dgm:t>
        <a:bodyPr/>
        <a:lstStyle/>
        <a:p>
          <a:endParaRPr lang="tr-TR" sz="2400">
            <a:solidFill>
              <a:schemeClr val="tx1"/>
            </a:solidFill>
          </a:endParaRPr>
        </a:p>
      </dgm:t>
    </dgm:pt>
    <dgm:pt modelId="{1C802086-D7EA-D141-A225-4E69A04610A0}">
      <dgm:prSet phldrT="[Metin]" custT="1"/>
      <dgm:spPr/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tr-TR" sz="1600" dirty="0" err="1"/>
            <a:t>Desmopressine</a:t>
          </a:r>
          <a:r>
            <a:rPr lang="tr-TR" sz="1600" dirty="0"/>
            <a:t> değişken klinik yanıt</a:t>
          </a:r>
          <a:endParaRPr lang="tr-TR" sz="1600" dirty="0">
            <a:solidFill>
              <a:schemeClr val="tx1"/>
            </a:solidFill>
          </a:endParaRPr>
        </a:p>
      </dgm:t>
    </dgm:pt>
    <dgm:pt modelId="{F1E56521-DDE3-0F44-9983-B2B01EEADFF4}" type="parTrans" cxnId="{973CA44C-F7DD-5340-8147-B30D634F4A38}">
      <dgm:prSet/>
      <dgm:spPr/>
      <dgm:t>
        <a:bodyPr/>
        <a:lstStyle/>
        <a:p>
          <a:endParaRPr lang="tr-TR" sz="2400">
            <a:solidFill>
              <a:schemeClr val="tx1"/>
            </a:solidFill>
          </a:endParaRPr>
        </a:p>
      </dgm:t>
    </dgm:pt>
    <dgm:pt modelId="{B4038DE5-B38C-0044-84D7-8DB8338B6AC7}" type="sibTrans" cxnId="{973CA44C-F7DD-5340-8147-B30D634F4A38}">
      <dgm:prSet/>
      <dgm:spPr/>
      <dgm:t>
        <a:bodyPr/>
        <a:lstStyle/>
        <a:p>
          <a:endParaRPr lang="tr-TR" sz="2400">
            <a:solidFill>
              <a:schemeClr val="tx1"/>
            </a:solidFill>
          </a:endParaRPr>
        </a:p>
      </dgm:t>
    </dgm:pt>
    <dgm:pt modelId="{F8133B7D-D741-F94E-96F8-91D61160791F}">
      <dgm:prSet custT="1"/>
      <dgm:spPr/>
      <dgm:t>
        <a:bodyPr/>
        <a:lstStyle/>
        <a:p>
          <a:r>
            <a:rPr lang="tr-TR" sz="2000" b="1" dirty="0">
              <a:solidFill>
                <a:schemeClr val="tx1"/>
              </a:solidFill>
            </a:rPr>
            <a:t>Tip 2B</a:t>
          </a:r>
        </a:p>
        <a:p>
          <a:r>
            <a:rPr lang="tr-TR" sz="1600" b="0" dirty="0" err="1">
              <a:solidFill>
                <a:schemeClr val="tx1"/>
              </a:solidFill>
            </a:rPr>
            <a:t>vWF’ün</a:t>
          </a:r>
          <a:r>
            <a:rPr lang="tr-TR" sz="1600" b="0" dirty="0">
              <a:solidFill>
                <a:schemeClr val="tx1"/>
              </a:solidFill>
            </a:rPr>
            <a:t> trombosit Gp1b’sine artmış afinitesi</a:t>
          </a:r>
          <a:endParaRPr lang="tr-TR" sz="1600" dirty="0">
            <a:solidFill>
              <a:schemeClr val="tx1"/>
            </a:solidFill>
          </a:endParaRPr>
        </a:p>
      </dgm:t>
    </dgm:pt>
    <dgm:pt modelId="{5B6D9CD6-0750-454A-AC5C-6607B0E62C24}" type="parTrans" cxnId="{365CB295-5048-A844-8DEF-7A14CAE4AA21}">
      <dgm:prSet/>
      <dgm:spPr/>
      <dgm:t>
        <a:bodyPr/>
        <a:lstStyle/>
        <a:p>
          <a:endParaRPr lang="tr-TR" sz="2400">
            <a:solidFill>
              <a:schemeClr val="tx1"/>
            </a:solidFill>
          </a:endParaRPr>
        </a:p>
      </dgm:t>
    </dgm:pt>
    <dgm:pt modelId="{E8F56ECF-2DB7-DF4B-B16C-56F17FD89B74}" type="sibTrans" cxnId="{365CB295-5048-A844-8DEF-7A14CAE4AA21}">
      <dgm:prSet/>
      <dgm:spPr/>
      <dgm:t>
        <a:bodyPr/>
        <a:lstStyle/>
        <a:p>
          <a:endParaRPr lang="tr-TR" sz="2400">
            <a:solidFill>
              <a:schemeClr val="tx1"/>
            </a:solidFill>
          </a:endParaRPr>
        </a:p>
      </dgm:t>
    </dgm:pt>
    <dgm:pt modelId="{665B92B0-9574-2E43-9F51-599249C37DCF}">
      <dgm:prSet custT="1"/>
      <dgm:spPr/>
      <dgm:t>
        <a:bodyPr/>
        <a:lstStyle/>
        <a:p>
          <a:r>
            <a:rPr lang="tr-TR" sz="2000" b="1" dirty="0">
              <a:solidFill>
                <a:schemeClr val="tx1"/>
              </a:solidFill>
            </a:rPr>
            <a:t>Tip 2M </a:t>
          </a:r>
        </a:p>
        <a:p>
          <a:r>
            <a:rPr lang="tr-TR" sz="1600" b="0" baseline="0" dirty="0">
              <a:solidFill>
                <a:schemeClr val="tx1"/>
              </a:solidFill>
            </a:rPr>
            <a:t>HMW-VWF </a:t>
          </a:r>
          <a:r>
            <a:rPr lang="tr-TR" sz="1600" b="0" baseline="0" dirty="0" err="1">
              <a:solidFill>
                <a:schemeClr val="tx1"/>
              </a:solidFill>
            </a:rPr>
            <a:t>multimer</a:t>
          </a:r>
          <a:r>
            <a:rPr lang="tr-TR" sz="1600" b="0" baseline="0" dirty="0">
              <a:solidFill>
                <a:schemeClr val="tx1"/>
              </a:solidFill>
            </a:rPr>
            <a:t> yokluğu olmaksızın azalmış VWF aracılı platelet adhezyonu</a:t>
          </a:r>
          <a:endParaRPr lang="tr-TR" sz="1600" dirty="0">
            <a:solidFill>
              <a:schemeClr val="tx1"/>
            </a:solidFill>
          </a:endParaRPr>
        </a:p>
      </dgm:t>
    </dgm:pt>
    <dgm:pt modelId="{2366EBD8-89A1-0541-91F0-8189F9731C88}" type="parTrans" cxnId="{EAE6CD9C-283B-2644-8045-70324BAEA658}">
      <dgm:prSet/>
      <dgm:spPr/>
      <dgm:t>
        <a:bodyPr/>
        <a:lstStyle/>
        <a:p>
          <a:endParaRPr lang="tr-TR" sz="2400">
            <a:solidFill>
              <a:schemeClr val="tx1"/>
            </a:solidFill>
          </a:endParaRPr>
        </a:p>
      </dgm:t>
    </dgm:pt>
    <dgm:pt modelId="{D9387D28-974B-8D4F-84D9-32E1F0B04083}" type="sibTrans" cxnId="{EAE6CD9C-283B-2644-8045-70324BAEA658}">
      <dgm:prSet/>
      <dgm:spPr/>
      <dgm:t>
        <a:bodyPr/>
        <a:lstStyle/>
        <a:p>
          <a:endParaRPr lang="tr-TR" sz="2400">
            <a:solidFill>
              <a:schemeClr val="tx1"/>
            </a:solidFill>
          </a:endParaRPr>
        </a:p>
      </dgm:t>
    </dgm:pt>
    <dgm:pt modelId="{353AC033-2E7E-3F4F-9F6E-180E3BCC9F3C}">
      <dgm:prSet custT="1"/>
      <dgm:spPr/>
      <dgm:t>
        <a:bodyPr/>
        <a:lstStyle/>
        <a:p>
          <a:r>
            <a:rPr lang="tr-TR" sz="1600"/>
            <a:t>Sıklıkla VWF konsantreleriyle tedavi</a:t>
          </a:r>
          <a:endParaRPr lang="tr-TR" sz="1600" dirty="0"/>
        </a:p>
      </dgm:t>
    </dgm:pt>
    <dgm:pt modelId="{D39ACD07-5223-B04F-9C8B-C4EBAE7A7C1F}" type="parTrans" cxnId="{2D7ED05B-7321-8243-B86A-2C953FEFC681}">
      <dgm:prSet/>
      <dgm:spPr/>
      <dgm:t>
        <a:bodyPr/>
        <a:lstStyle/>
        <a:p>
          <a:endParaRPr lang="tr-TR" sz="2400"/>
        </a:p>
      </dgm:t>
    </dgm:pt>
    <dgm:pt modelId="{5A65EB74-19BD-1E49-8225-9CA98FE50CDB}" type="sibTrans" cxnId="{2D7ED05B-7321-8243-B86A-2C953FEFC681}">
      <dgm:prSet/>
      <dgm:spPr/>
      <dgm:t>
        <a:bodyPr/>
        <a:lstStyle/>
        <a:p>
          <a:endParaRPr lang="tr-TR" sz="2400"/>
        </a:p>
      </dgm:t>
    </dgm:pt>
    <dgm:pt modelId="{07DF59DA-CD05-CE45-BB46-0DC50E4B170F}">
      <dgm:prSet custT="1"/>
      <dgm:spPr/>
      <dgm:t>
        <a:bodyPr/>
        <a:lstStyle/>
        <a:p>
          <a:r>
            <a:rPr lang="tr-TR" sz="1600" dirty="0"/>
            <a:t>HMW-VWF </a:t>
          </a:r>
          <a:r>
            <a:rPr lang="tr-TR" sz="1600" dirty="0" err="1"/>
            <a:t>multimerleri</a:t>
          </a:r>
          <a:r>
            <a:rPr lang="tr-TR" sz="1600" baseline="0" dirty="0"/>
            <a:t> yanında bazen FVIII gerekir</a:t>
          </a:r>
          <a:endParaRPr lang="tr-TR" sz="1600" dirty="0"/>
        </a:p>
      </dgm:t>
    </dgm:pt>
    <dgm:pt modelId="{AD945E51-E602-C24B-8D0F-4C5ABAB63A1B}" type="parTrans" cxnId="{3BF613EB-5CCC-C542-A0EB-87B070C99DA3}">
      <dgm:prSet/>
      <dgm:spPr/>
      <dgm:t>
        <a:bodyPr/>
        <a:lstStyle/>
        <a:p>
          <a:endParaRPr lang="tr-TR" sz="2400"/>
        </a:p>
      </dgm:t>
    </dgm:pt>
    <dgm:pt modelId="{D87DCA57-0D4D-9940-8963-52B71470762C}" type="sibTrans" cxnId="{3BF613EB-5CCC-C542-A0EB-87B070C99DA3}">
      <dgm:prSet/>
      <dgm:spPr/>
      <dgm:t>
        <a:bodyPr/>
        <a:lstStyle/>
        <a:p>
          <a:endParaRPr lang="tr-TR" sz="2400"/>
        </a:p>
      </dgm:t>
    </dgm:pt>
    <dgm:pt modelId="{18A3A447-CF06-8546-AD05-D859A32D59B2}">
      <dgm:prSet custT="1"/>
      <dgm:spPr/>
      <dgm:t>
        <a:bodyPr/>
        <a:lstStyle/>
        <a:p>
          <a:r>
            <a:rPr lang="tr-TR" sz="1600" dirty="0" err="1"/>
            <a:t>Desmopressin</a:t>
          </a:r>
          <a:r>
            <a:rPr lang="tr-TR" sz="1600" dirty="0"/>
            <a:t> kullanımı tartışmalı,  Tromboz eğilimini arttırabilir</a:t>
          </a:r>
        </a:p>
      </dgm:t>
    </dgm:pt>
    <dgm:pt modelId="{4C7EFAD8-A78B-B344-8E4E-05A475038231}" type="parTrans" cxnId="{7C976AFF-BD53-7B44-97A3-C773C5A5FCAF}">
      <dgm:prSet/>
      <dgm:spPr/>
      <dgm:t>
        <a:bodyPr/>
        <a:lstStyle/>
        <a:p>
          <a:endParaRPr lang="tr-TR" sz="2400"/>
        </a:p>
      </dgm:t>
    </dgm:pt>
    <dgm:pt modelId="{9994B464-E6C5-C541-972E-69C7F446AC87}" type="sibTrans" cxnId="{7C976AFF-BD53-7B44-97A3-C773C5A5FCAF}">
      <dgm:prSet/>
      <dgm:spPr/>
      <dgm:t>
        <a:bodyPr/>
        <a:lstStyle/>
        <a:p>
          <a:endParaRPr lang="tr-TR" sz="2400"/>
        </a:p>
      </dgm:t>
    </dgm:pt>
    <dgm:pt modelId="{D1A5DEE1-B684-2D4D-B54A-F53A44BE7768}">
      <dgm:prSet custT="1"/>
      <dgm:spPr/>
      <dgm:t>
        <a:bodyPr/>
        <a:lstStyle/>
        <a:p>
          <a:r>
            <a:rPr lang="tr-TR" sz="1600"/>
            <a:t>Sıklıkla VWF konsantreleriyle tedavi</a:t>
          </a:r>
          <a:endParaRPr lang="tr-TR" sz="1600" dirty="0"/>
        </a:p>
      </dgm:t>
    </dgm:pt>
    <dgm:pt modelId="{E04C7FBA-9B71-904E-B2DB-7AF21C8C4D76}" type="parTrans" cxnId="{61EBC79E-E3EC-124A-9D86-1C41A8110FC9}">
      <dgm:prSet/>
      <dgm:spPr/>
      <dgm:t>
        <a:bodyPr/>
        <a:lstStyle/>
        <a:p>
          <a:endParaRPr lang="tr-TR" sz="2400"/>
        </a:p>
      </dgm:t>
    </dgm:pt>
    <dgm:pt modelId="{0C355102-80BB-FC43-8BBF-27916BE232F2}" type="sibTrans" cxnId="{61EBC79E-E3EC-124A-9D86-1C41A8110FC9}">
      <dgm:prSet/>
      <dgm:spPr/>
      <dgm:t>
        <a:bodyPr/>
        <a:lstStyle/>
        <a:p>
          <a:endParaRPr lang="tr-TR" sz="2400"/>
        </a:p>
      </dgm:t>
    </dgm:pt>
    <dgm:pt modelId="{9C4C5FEE-26EC-334C-BF53-30C25E2A85C2}">
      <dgm:prSet custT="1"/>
      <dgm:spPr/>
      <dgm:t>
        <a:bodyPr/>
        <a:lstStyle/>
        <a:p>
          <a:r>
            <a:rPr lang="tr-TR" sz="1600" dirty="0"/>
            <a:t>HMW-VWF </a:t>
          </a:r>
          <a:r>
            <a:rPr lang="tr-TR" sz="1600" dirty="0" err="1"/>
            <a:t>multimerleri</a:t>
          </a:r>
          <a:r>
            <a:rPr lang="tr-TR" sz="1600" baseline="0" dirty="0"/>
            <a:t> yanında nadiren FVIII gerekir</a:t>
          </a:r>
          <a:endParaRPr lang="tr-TR" sz="1600" dirty="0"/>
        </a:p>
      </dgm:t>
    </dgm:pt>
    <dgm:pt modelId="{FC328791-0E57-FD4D-8AFE-BD9C825A9964}" type="parTrans" cxnId="{A2932145-9212-D241-AED9-C8531B438083}">
      <dgm:prSet/>
      <dgm:spPr/>
      <dgm:t>
        <a:bodyPr/>
        <a:lstStyle/>
        <a:p>
          <a:endParaRPr lang="tr-TR" sz="2400"/>
        </a:p>
      </dgm:t>
    </dgm:pt>
    <dgm:pt modelId="{67F4BFB5-ACA2-1541-888D-8B21CE272F44}" type="sibTrans" cxnId="{A2932145-9212-D241-AED9-C8531B438083}">
      <dgm:prSet/>
      <dgm:spPr/>
      <dgm:t>
        <a:bodyPr/>
        <a:lstStyle/>
        <a:p>
          <a:endParaRPr lang="tr-TR" sz="2400"/>
        </a:p>
      </dgm:t>
    </dgm:pt>
    <dgm:pt modelId="{7CB08918-C31E-9E48-AA6C-1C30F9A3B2D1}">
      <dgm:prSet custT="1"/>
      <dgm:spPr/>
      <dgm:t>
        <a:bodyPr/>
        <a:lstStyle/>
        <a:p>
          <a:r>
            <a:rPr lang="tr-TR" sz="1600" dirty="0"/>
            <a:t>Sıklıkla VWF konsantreleriyle tedavi</a:t>
          </a:r>
        </a:p>
      </dgm:t>
    </dgm:pt>
    <dgm:pt modelId="{44FD0853-1896-4E4D-A0BD-678CC82B6EA8}" type="parTrans" cxnId="{E738CBD2-DD5E-4943-8D38-B70A28418306}">
      <dgm:prSet/>
      <dgm:spPr/>
      <dgm:t>
        <a:bodyPr/>
        <a:lstStyle/>
        <a:p>
          <a:endParaRPr lang="tr-TR" sz="2400"/>
        </a:p>
      </dgm:t>
    </dgm:pt>
    <dgm:pt modelId="{9E8913A2-C0C3-EB46-90EB-05D614B88C17}" type="sibTrans" cxnId="{E738CBD2-DD5E-4943-8D38-B70A28418306}">
      <dgm:prSet/>
      <dgm:spPr/>
      <dgm:t>
        <a:bodyPr/>
        <a:lstStyle/>
        <a:p>
          <a:endParaRPr lang="tr-TR" sz="2400"/>
        </a:p>
      </dgm:t>
    </dgm:pt>
    <dgm:pt modelId="{8B555CBA-AF40-9145-B534-5144D4751642}">
      <dgm:prSet custT="1"/>
      <dgm:spPr/>
      <dgm:t>
        <a:bodyPr/>
        <a:lstStyle/>
        <a:p>
          <a:r>
            <a:rPr lang="tr-TR" sz="1600" dirty="0"/>
            <a:t>Fonksiyonel VWF </a:t>
          </a:r>
          <a:r>
            <a:rPr lang="tr-TR" sz="1600" dirty="0" err="1"/>
            <a:t>yanısıra</a:t>
          </a:r>
          <a:r>
            <a:rPr lang="tr-TR" sz="1600" dirty="0"/>
            <a:t> bazen FVIII gerekebilir</a:t>
          </a:r>
        </a:p>
      </dgm:t>
    </dgm:pt>
    <dgm:pt modelId="{BA2D06BE-91CB-6949-9BC2-6A3DF1EF3EA7}" type="parTrans" cxnId="{A3A8FA9A-385B-EE43-8CA6-7C985A4F1ED6}">
      <dgm:prSet/>
      <dgm:spPr/>
      <dgm:t>
        <a:bodyPr/>
        <a:lstStyle/>
        <a:p>
          <a:endParaRPr lang="tr-TR" sz="2400"/>
        </a:p>
      </dgm:t>
    </dgm:pt>
    <dgm:pt modelId="{8321D85E-1AA7-2E4F-9669-45B28C17EBD5}" type="sibTrans" cxnId="{A3A8FA9A-385B-EE43-8CA6-7C985A4F1ED6}">
      <dgm:prSet/>
      <dgm:spPr/>
      <dgm:t>
        <a:bodyPr/>
        <a:lstStyle/>
        <a:p>
          <a:endParaRPr lang="tr-TR" sz="2400"/>
        </a:p>
      </dgm:t>
    </dgm:pt>
    <dgm:pt modelId="{7DDEE14D-9E87-A143-BD60-25408D4C7291}">
      <dgm:prSet custT="1"/>
      <dgm:spPr/>
      <dgm:t>
        <a:bodyPr/>
        <a:lstStyle/>
        <a:p>
          <a:r>
            <a:rPr lang="tr-TR" sz="1600"/>
            <a:t>Sıklıkla VWF konsantreleriyle tedavi</a:t>
          </a:r>
          <a:endParaRPr lang="tr-TR" sz="1600" dirty="0"/>
        </a:p>
      </dgm:t>
    </dgm:pt>
    <dgm:pt modelId="{F688028C-DAFC-964D-A4C4-D21FDB5680E1}" type="parTrans" cxnId="{0EFEB297-B388-D346-A004-BC8AADCA8F8E}">
      <dgm:prSet/>
      <dgm:spPr/>
      <dgm:t>
        <a:bodyPr/>
        <a:lstStyle/>
        <a:p>
          <a:endParaRPr lang="tr-TR" sz="2400"/>
        </a:p>
      </dgm:t>
    </dgm:pt>
    <dgm:pt modelId="{4BBEC2F0-1F86-9547-8300-1E21469341C2}" type="sibTrans" cxnId="{0EFEB297-B388-D346-A004-BC8AADCA8F8E}">
      <dgm:prSet/>
      <dgm:spPr/>
      <dgm:t>
        <a:bodyPr/>
        <a:lstStyle/>
        <a:p>
          <a:endParaRPr lang="tr-TR" sz="2400"/>
        </a:p>
      </dgm:t>
    </dgm:pt>
    <dgm:pt modelId="{889E01BE-EF10-F649-8E8D-4799B3F76DB9}">
      <dgm:prSet custT="1"/>
      <dgm:spPr/>
      <dgm:t>
        <a:bodyPr/>
        <a:lstStyle/>
        <a:p>
          <a:r>
            <a:rPr lang="tr-TR" sz="1600" baseline="0" dirty="0"/>
            <a:t>VWF konsantreleri + tedavi başlangıcında FVIII konsantreleri gerekli</a:t>
          </a:r>
          <a:endParaRPr lang="tr-TR" sz="1600" dirty="0"/>
        </a:p>
      </dgm:t>
    </dgm:pt>
    <dgm:pt modelId="{DD8AD2C0-39C8-0943-8761-233FAAE70623}" type="parTrans" cxnId="{8EDEC9E5-7006-424E-9623-B21646EE6FF4}">
      <dgm:prSet/>
      <dgm:spPr/>
      <dgm:t>
        <a:bodyPr/>
        <a:lstStyle/>
        <a:p>
          <a:endParaRPr lang="tr-TR" sz="2400"/>
        </a:p>
      </dgm:t>
    </dgm:pt>
    <dgm:pt modelId="{E33F3E3A-20D8-5C4E-A256-8317B479C866}" type="sibTrans" cxnId="{8EDEC9E5-7006-424E-9623-B21646EE6FF4}">
      <dgm:prSet/>
      <dgm:spPr/>
      <dgm:t>
        <a:bodyPr/>
        <a:lstStyle/>
        <a:p>
          <a:endParaRPr lang="tr-TR" sz="2400"/>
        </a:p>
      </dgm:t>
    </dgm:pt>
    <dgm:pt modelId="{1F1A0A27-C50B-5B45-9F04-C435C6C8FD5C}">
      <dgm:prSet custT="1"/>
      <dgm:spPr/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tr-TR" sz="1600" dirty="0" err="1"/>
            <a:t>Desmopressine</a:t>
          </a:r>
          <a:r>
            <a:rPr lang="tr-TR" sz="1600" dirty="0"/>
            <a:t> değişken klinik yanıt</a:t>
          </a:r>
        </a:p>
      </dgm:t>
    </dgm:pt>
    <dgm:pt modelId="{5E499EF9-06C0-AA42-9E02-56FEC7587A04}" type="parTrans" cxnId="{C5F03000-A87E-524C-9BAB-EF9BC6F50A94}">
      <dgm:prSet/>
      <dgm:spPr/>
      <dgm:t>
        <a:bodyPr/>
        <a:lstStyle/>
        <a:p>
          <a:endParaRPr lang="tr-TR"/>
        </a:p>
      </dgm:t>
    </dgm:pt>
    <dgm:pt modelId="{06266793-8DB1-4946-8D70-0282F3965811}" type="sibTrans" cxnId="{C5F03000-A87E-524C-9BAB-EF9BC6F50A94}">
      <dgm:prSet/>
      <dgm:spPr/>
      <dgm:t>
        <a:bodyPr/>
        <a:lstStyle/>
        <a:p>
          <a:endParaRPr lang="tr-TR"/>
        </a:p>
      </dgm:t>
    </dgm:pt>
    <dgm:pt modelId="{138ADFF1-EF7B-E045-8085-F5B99EA184F5}" type="pres">
      <dgm:prSet presAssocID="{AA2ADE38-C845-4049-81DE-222462435997}" presName="Name0" presStyleCnt="0">
        <dgm:presLayoutVars>
          <dgm:dir/>
          <dgm:animLvl val="lvl"/>
          <dgm:resizeHandles/>
        </dgm:presLayoutVars>
      </dgm:prSet>
      <dgm:spPr/>
    </dgm:pt>
    <dgm:pt modelId="{7A27CFB7-EF64-E94E-9271-948772186D8A}" type="pres">
      <dgm:prSet presAssocID="{C5F803C0-8E14-B94E-B219-BE1EE6C09669}" presName="linNode" presStyleCnt="0"/>
      <dgm:spPr/>
    </dgm:pt>
    <dgm:pt modelId="{2D1852B1-AD17-D74F-9C54-97DA30180E78}" type="pres">
      <dgm:prSet presAssocID="{C5F803C0-8E14-B94E-B219-BE1EE6C09669}" presName="parentShp" presStyleLbl="node1" presStyleIdx="0" presStyleCnt="4">
        <dgm:presLayoutVars>
          <dgm:bulletEnabled val="1"/>
        </dgm:presLayoutVars>
      </dgm:prSet>
      <dgm:spPr/>
    </dgm:pt>
    <dgm:pt modelId="{9FC0EEFE-27E6-F040-8F92-B667255EBAE5}" type="pres">
      <dgm:prSet presAssocID="{C5F803C0-8E14-B94E-B219-BE1EE6C09669}" presName="childShp" presStyleLbl="bgAccFollowNode1" presStyleIdx="0" presStyleCnt="4" custScaleX="140670">
        <dgm:presLayoutVars>
          <dgm:bulletEnabled val="1"/>
        </dgm:presLayoutVars>
      </dgm:prSet>
      <dgm:spPr/>
    </dgm:pt>
    <dgm:pt modelId="{F6DCE9F0-D69A-C04F-B641-5A5C5C9E591E}" type="pres">
      <dgm:prSet presAssocID="{6CDC30DD-14C3-BB4B-8C82-8930A7834C2C}" presName="spacing" presStyleCnt="0"/>
      <dgm:spPr/>
    </dgm:pt>
    <dgm:pt modelId="{BB2E1E05-8B6D-3148-A032-43E00C8520DB}" type="pres">
      <dgm:prSet presAssocID="{F8133B7D-D741-F94E-96F8-91D61160791F}" presName="linNode" presStyleCnt="0"/>
      <dgm:spPr/>
    </dgm:pt>
    <dgm:pt modelId="{00563DBB-5E9F-0C43-B96D-323809EED8B8}" type="pres">
      <dgm:prSet presAssocID="{F8133B7D-D741-F94E-96F8-91D61160791F}" presName="parentShp" presStyleLbl="node1" presStyleIdx="1" presStyleCnt="4">
        <dgm:presLayoutVars>
          <dgm:bulletEnabled val="1"/>
        </dgm:presLayoutVars>
      </dgm:prSet>
      <dgm:spPr/>
    </dgm:pt>
    <dgm:pt modelId="{2F701ADC-00C8-6540-A18E-2945AA42637D}" type="pres">
      <dgm:prSet presAssocID="{F8133B7D-D741-F94E-96F8-91D61160791F}" presName="childShp" presStyleLbl="bgAccFollowNode1" presStyleIdx="1" presStyleCnt="4" custScaleX="137307">
        <dgm:presLayoutVars>
          <dgm:bulletEnabled val="1"/>
        </dgm:presLayoutVars>
      </dgm:prSet>
      <dgm:spPr/>
    </dgm:pt>
    <dgm:pt modelId="{6E4B0256-EF85-9E4C-93C1-61A5F762A3EB}" type="pres">
      <dgm:prSet presAssocID="{E8F56ECF-2DB7-DF4B-B16C-56F17FD89B74}" presName="spacing" presStyleCnt="0"/>
      <dgm:spPr/>
    </dgm:pt>
    <dgm:pt modelId="{FE7CC8D4-5E7B-B44B-BAF5-342348B0B6B9}" type="pres">
      <dgm:prSet presAssocID="{665B92B0-9574-2E43-9F51-599249C37DCF}" presName="linNode" presStyleCnt="0"/>
      <dgm:spPr/>
    </dgm:pt>
    <dgm:pt modelId="{81008111-6413-BB42-AE49-8AAF4B8160AE}" type="pres">
      <dgm:prSet presAssocID="{665B92B0-9574-2E43-9F51-599249C37DCF}" presName="parentShp" presStyleLbl="node1" presStyleIdx="2" presStyleCnt="4">
        <dgm:presLayoutVars>
          <dgm:bulletEnabled val="1"/>
        </dgm:presLayoutVars>
      </dgm:prSet>
      <dgm:spPr/>
    </dgm:pt>
    <dgm:pt modelId="{5BA6C6C2-2028-D646-9AB5-E05D8D63C782}" type="pres">
      <dgm:prSet presAssocID="{665B92B0-9574-2E43-9F51-599249C37DCF}" presName="childShp" presStyleLbl="bgAccFollowNode1" presStyleIdx="2" presStyleCnt="4" custScaleX="140137">
        <dgm:presLayoutVars>
          <dgm:bulletEnabled val="1"/>
        </dgm:presLayoutVars>
      </dgm:prSet>
      <dgm:spPr/>
    </dgm:pt>
    <dgm:pt modelId="{B64B7933-9013-8B4A-8E73-7CC8A266D05C}" type="pres">
      <dgm:prSet presAssocID="{D9387D28-974B-8D4F-84D9-32E1F0B04083}" presName="spacing" presStyleCnt="0"/>
      <dgm:spPr/>
    </dgm:pt>
    <dgm:pt modelId="{7F2DE601-4A15-7147-A386-CA54D3E79575}" type="pres">
      <dgm:prSet presAssocID="{F6050ED7-903E-EE49-8B00-01D33B9AF4CD}" presName="linNode" presStyleCnt="0"/>
      <dgm:spPr/>
    </dgm:pt>
    <dgm:pt modelId="{834B4FB2-9CC7-A842-90F5-F31C4F352B29}" type="pres">
      <dgm:prSet presAssocID="{F6050ED7-903E-EE49-8B00-01D33B9AF4CD}" presName="parentShp" presStyleLbl="node1" presStyleIdx="3" presStyleCnt="4">
        <dgm:presLayoutVars>
          <dgm:bulletEnabled val="1"/>
        </dgm:presLayoutVars>
      </dgm:prSet>
      <dgm:spPr/>
    </dgm:pt>
    <dgm:pt modelId="{30584AA9-4B6D-9445-86CD-67561D70644D}" type="pres">
      <dgm:prSet presAssocID="{F6050ED7-903E-EE49-8B00-01D33B9AF4CD}" presName="childShp" presStyleLbl="bgAccFollowNode1" presStyleIdx="3" presStyleCnt="4" custScaleX="142750">
        <dgm:presLayoutVars>
          <dgm:bulletEnabled val="1"/>
        </dgm:presLayoutVars>
      </dgm:prSet>
      <dgm:spPr/>
    </dgm:pt>
  </dgm:ptLst>
  <dgm:cxnLst>
    <dgm:cxn modelId="{C5F03000-A87E-524C-9BAB-EF9BC6F50A94}" srcId="{665B92B0-9574-2E43-9F51-599249C37DCF}" destId="{1F1A0A27-C50B-5B45-9F04-C435C6C8FD5C}" srcOrd="0" destOrd="0" parTransId="{5E499EF9-06C0-AA42-9E02-56FEC7587A04}" sibTransId="{06266793-8DB1-4946-8D70-0282F3965811}"/>
    <dgm:cxn modelId="{DAE5651F-01CE-4543-BCD6-9438E0D78630}" type="presOf" srcId="{353AC033-2E7E-3F4F-9F6E-180E3BCC9F3C}" destId="{9FC0EEFE-27E6-F040-8F92-B667255EBAE5}" srcOrd="0" destOrd="1" presId="urn:microsoft.com/office/officeart/2005/8/layout/vList6"/>
    <dgm:cxn modelId="{F0BEB623-5BC8-3B47-91DD-DF7830992046}" type="presOf" srcId="{889E01BE-EF10-F649-8E8D-4799B3F76DB9}" destId="{30584AA9-4B6D-9445-86CD-67561D70644D}" srcOrd="0" destOrd="2" presId="urn:microsoft.com/office/officeart/2005/8/layout/vList6"/>
    <dgm:cxn modelId="{8A448A30-9C78-E84D-A9F7-FAB49DD20C53}" type="presOf" srcId="{18A3A447-CF06-8546-AD05-D859A32D59B2}" destId="{2F701ADC-00C8-6540-A18E-2945AA42637D}" srcOrd="0" destOrd="0" presId="urn:microsoft.com/office/officeart/2005/8/layout/vList6"/>
    <dgm:cxn modelId="{A2932145-9212-D241-AED9-C8531B438083}" srcId="{F8133B7D-D741-F94E-96F8-91D61160791F}" destId="{9C4C5FEE-26EC-334C-BF53-30C25E2A85C2}" srcOrd="2" destOrd="0" parTransId="{FC328791-0E57-FD4D-8AFE-BD9C825A9964}" sibTransId="{67F4BFB5-ACA2-1541-888D-8B21CE272F44}"/>
    <dgm:cxn modelId="{9634C448-331F-CC4A-B195-3A89045BC906}" type="presOf" srcId="{F6050ED7-903E-EE49-8B00-01D33B9AF4CD}" destId="{834B4FB2-9CC7-A842-90F5-F31C4F352B29}" srcOrd="0" destOrd="0" presId="urn:microsoft.com/office/officeart/2005/8/layout/vList6"/>
    <dgm:cxn modelId="{973CA44C-F7DD-5340-8147-B30D634F4A38}" srcId="{F6050ED7-903E-EE49-8B00-01D33B9AF4CD}" destId="{1C802086-D7EA-D141-A225-4E69A04610A0}" srcOrd="0" destOrd="0" parTransId="{F1E56521-DDE3-0F44-9983-B2B01EEADFF4}" sibTransId="{B4038DE5-B38C-0044-84D7-8DB8338B6AC7}"/>
    <dgm:cxn modelId="{2D7ED05B-7321-8243-B86A-2C953FEFC681}" srcId="{C5F803C0-8E14-B94E-B219-BE1EE6C09669}" destId="{353AC033-2E7E-3F4F-9F6E-180E3BCC9F3C}" srcOrd="1" destOrd="0" parTransId="{D39ACD07-5223-B04F-9C8B-C4EBAE7A7C1F}" sibTransId="{5A65EB74-19BD-1E49-8225-9CA98FE50CDB}"/>
    <dgm:cxn modelId="{D5ABC35D-9BFF-C04C-A3FA-5009335F9EAE}" type="presOf" srcId="{1F1A0A27-C50B-5B45-9F04-C435C6C8FD5C}" destId="{5BA6C6C2-2028-D646-9AB5-E05D8D63C782}" srcOrd="0" destOrd="0" presId="urn:microsoft.com/office/officeart/2005/8/layout/vList6"/>
    <dgm:cxn modelId="{D1A7FD5E-A900-3F4D-B16E-A11871658FCE}" type="presOf" srcId="{8B555CBA-AF40-9145-B534-5144D4751642}" destId="{5BA6C6C2-2028-D646-9AB5-E05D8D63C782}" srcOrd="0" destOrd="2" presId="urn:microsoft.com/office/officeart/2005/8/layout/vList6"/>
    <dgm:cxn modelId="{4FB5B461-7932-A549-BC9D-31F9DD792E01}" type="presOf" srcId="{F8133B7D-D741-F94E-96F8-91D61160791F}" destId="{00563DBB-5E9F-0C43-B96D-323809EED8B8}" srcOrd="0" destOrd="0" presId="urn:microsoft.com/office/officeart/2005/8/layout/vList6"/>
    <dgm:cxn modelId="{C8269B72-55A7-5C44-A1FE-D91876208DB9}" type="presOf" srcId="{AA2ADE38-C845-4049-81DE-222462435997}" destId="{138ADFF1-EF7B-E045-8085-F5B99EA184F5}" srcOrd="0" destOrd="0" presId="urn:microsoft.com/office/officeart/2005/8/layout/vList6"/>
    <dgm:cxn modelId="{CB993689-D22B-F94C-B73E-2C36A4069A35}" srcId="{C5F803C0-8E14-B94E-B219-BE1EE6C09669}" destId="{7DA00418-D896-7449-B26B-230F785B0814}" srcOrd="0" destOrd="0" parTransId="{F94FA9EF-FC22-CD4B-8F86-209A4E1A1DB7}" sibTransId="{9DD835BE-5390-664D-83DB-2AF3EF042572}"/>
    <dgm:cxn modelId="{F8C4D78A-8675-FA4C-8E0A-68C8884C899E}" type="presOf" srcId="{C5F803C0-8E14-B94E-B219-BE1EE6C09669}" destId="{2D1852B1-AD17-D74F-9C54-97DA30180E78}" srcOrd="0" destOrd="0" presId="urn:microsoft.com/office/officeart/2005/8/layout/vList6"/>
    <dgm:cxn modelId="{365CB295-5048-A844-8DEF-7A14CAE4AA21}" srcId="{AA2ADE38-C845-4049-81DE-222462435997}" destId="{F8133B7D-D741-F94E-96F8-91D61160791F}" srcOrd="1" destOrd="0" parTransId="{5B6D9CD6-0750-454A-AC5C-6607B0E62C24}" sibTransId="{E8F56ECF-2DB7-DF4B-B16C-56F17FD89B74}"/>
    <dgm:cxn modelId="{0EFEB297-B388-D346-A004-BC8AADCA8F8E}" srcId="{F6050ED7-903E-EE49-8B00-01D33B9AF4CD}" destId="{7DDEE14D-9E87-A143-BD60-25408D4C7291}" srcOrd="1" destOrd="0" parTransId="{F688028C-DAFC-964D-A4C4-D21FDB5680E1}" sibTransId="{4BBEC2F0-1F86-9547-8300-1E21469341C2}"/>
    <dgm:cxn modelId="{6ADAEF98-2D9A-BC41-844D-9A9DD095DDF9}" type="presOf" srcId="{7DA00418-D896-7449-B26B-230F785B0814}" destId="{9FC0EEFE-27E6-F040-8F92-B667255EBAE5}" srcOrd="0" destOrd="0" presId="urn:microsoft.com/office/officeart/2005/8/layout/vList6"/>
    <dgm:cxn modelId="{A3A8FA9A-385B-EE43-8CA6-7C985A4F1ED6}" srcId="{665B92B0-9574-2E43-9F51-599249C37DCF}" destId="{8B555CBA-AF40-9145-B534-5144D4751642}" srcOrd="2" destOrd="0" parTransId="{BA2D06BE-91CB-6949-9BC2-6A3DF1EF3EA7}" sibTransId="{8321D85E-1AA7-2E4F-9669-45B28C17EBD5}"/>
    <dgm:cxn modelId="{EAE6CD9C-283B-2644-8045-70324BAEA658}" srcId="{AA2ADE38-C845-4049-81DE-222462435997}" destId="{665B92B0-9574-2E43-9F51-599249C37DCF}" srcOrd="2" destOrd="0" parTransId="{2366EBD8-89A1-0541-91F0-8189F9731C88}" sibTransId="{D9387D28-974B-8D4F-84D9-32E1F0B04083}"/>
    <dgm:cxn modelId="{6F3D479D-ADFC-CF4C-8F38-A601F7D864D8}" type="presOf" srcId="{D1A5DEE1-B684-2D4D-B54A-F53A44BE7768}" destId="{2F701ADC-00C8-6540-A18E-2945AA42637D}" srcOrd="0" destOrd="1" presId="urn:microsoft.com/office/officeart/2005/8/layout/vList6"/>
    <dgm:cxn modelId="{61EBC79E-E3EC-124A-9D86-1C41A8110FC9}" srcId="{F8133B7D-D741-F94E-96F8-91D61160791F}" destId="{D1A5DEE1-B684-2D4D-B54A-F53A44BE7768}" srcOrd="1" destOrd="0" parTransId="{E04C7FBA-9B71-904E-B2DB-7AF21C8C4D76}" sibTransId="{0C355102-80BB-FC43-8BBF-27916BE232F2}"/>
    <dgm:cxn modelId="{7CE45DA2-60C5-B84C-8100-88A86EE27D4D}" type="presOf" srcId="{9C4C5FEE-26EC-334C-BF53-30C25E2A85C2}" destId="{2F701ADC-00C8-6540-A18E-2945AA42637D}" srcOrd="0" destOrd="2" presId="urn:microsoft.com/office/officeart/2005/8/layout/vList6"/>
    <dgm:cxn modelId="{696EC6A4-9622-8C44-8B65-463CDC5DEB4D}" type="presOf" srcId="{665B92B0-9574-2E43-9F51-599249C37DCF}" destId="{81008111-6413-BB42-AE49-8AAF4B8160AE}" srcOrd="0" destOrd="0" presId="urn:microsoft.com/office/officeart/2005/8/layout/vList6"/>
    <dgm:cxn modelId="{E738CBD2-DD5E-4943-8D38-B70A28418306}" srcId="{665B92B0-9574-2E43-9F51-599249C37DCF}" destId="{7CB08918-C31E-9E48-AA6C-1C30F9A3B2D1}" srcOrd="1" destOrd="0" parTransId="{44FD0853-1896-4E4D-A0BD-678CC82B6EA8}" sibTransId="{9E8913A2-C0C3-EB46-90EB-05D614B88C17}"/>
    <dgm:cxn modelId="{319331D5-8EB9-4845-93A2-8B5932DC21D5}" type="presOf" srcId="{7DDEE14D-9E87-A143-BD60-25408D4C7291}" destId="{30584AA9-4B6D-9445-86CD-67561D70644D}" srcOrd="0" destOrd="1" presId="urn:microsoft.com/office/officeart/2005/8/layout/vList6"/>
    <dgm:cxn modelId="{852806DB-8C45-8F4C-9A95-C4FAC917F9C8}" type="presOf" srcId="{1C802086-D7EA-D141-A225-4E69A04610A0}" destId="{30584AA9-4B6D-9445-86CD-67561D70644D}" srcOrd="0" destOrd="0" presId="urn:microsoft.com/office/officeart/2005/8/layout/vList6"/>
    <dgm:cxn modelId="{813AF5E1-4591-214F-89BD-1F1DA1008A6D}" type="presOf" srcId="{07DF59DA-CD05-CE45-BB46-0DC50E4B170F}" destId="{9FC0EEFE-27E6-F040-8F92-B667255EBAE5}" srcOrd="0" destOrd="2" presId="urn:microsoft.com/office/officeart/2005/8/layout/vList6"/>
    <dgm:cxn modelId="{8EDEC9E5-7006-424E-9623-B21646EE6FF4}" srcId="{F6050ED7-903E-EE49-8B00-01D33B9AF4CD}" destId="{889E01BE-EF10-F649-8E8D-4799B3F76DB9}" srcOrd="2" destOrd="0" parTransId="{DD8AD2C0-39C8-0943-8761-233FAAE70623}" sibTransId="{E33F3E3A-20D8-5C4E-A256-8317B479C866}"/>
    <dgm:cxn modelId="{3BF613EB-5CCC-C542-A0EB-87B070C99DA3}" srcId="{C5F803C0-8E14-B94E-B219-BE1EE6C09669}" destId="{07DF59DA-CD05-CE45-BB46-0DC50E4B170F}" srcOrd="2" destOrd="0" parTransId="{AD945E51-E602-C24B-8D0F-4C5ABAB63A1B}" sibTransId="{D87DCA57-0D4D-9940-8963-52B71470762C}"/>
    <dgm:cxn modelId="{296B10ED-E276-CB4D-84B6-7D85024BB7BC}" srcId="{AA2ADE38-C845-4049-81DE-222462435997}" destId="{C5F803C0-8E14-B94E-B219-BE1EE6C09669}" srcOrd="0" destOrd="0" parTransId="{ADAD244D-83C5-AA4B-B174-427470A61992}" sibTransId="{6CDC30DD-14C3-BB4B-8C82-8930A7834C2C}"/>
    <dgm:cxn modelId="{D9B8A7EE-930A-E94E-8CE6-8771F7667E3C}" srcId="{AA2ADE38-C845-4049-81DE-222462435997}" destId="{F6050ED7-903E-EE49-8B00-01D33B9AF4CD}" srcOrd="3" destOrd="0" parTransId="{1B6924BA-BDE3-084D-B61E-233332E9F561}" sibTransId="{0933B9A1-95FC-5E40-BFDC-7FAC0BD90216}"/>
    <dgm:cxn modelId="{F58AD4FC-E152-714A-BED5-90FC54DBF450}" type="presOf" srcId="{7CB08918-C31E-9E48-AA6C-1C30F9A3B2D1}" destId="{5BA6C6C2-2028-D646-9AB5-E05D8D63C782}" srcOrd="0" destOrd="1" presId="urn:microsoft.com/office/officeart/2005/8/layout/vList6"/>
    <dgm:cxn modelId="{7C976AFF-BD53-7B44-97A3-C773C5A5FCAF}" srcId="{F8133B7D-D741-F94E-96F8-91D61160791F}" destId="{18A3A447-CF06-8546-AD05-D859A32D59B2}" srcOrd="0" destOrd="0" parTransId="{4C7EFAD8-A78B-B344-8E4E-05A475038231}" sibTransId="{9994B464-E6C5-C541-972E-69C7F446AC87}"/>
    <dgm:cxn modelId="{64FA72E2-E9C3-F347-BD66-53A3CA5A89AA}" type="presParOf" srcId="{138ADFF1-EF7B-E045-8085-F5B99EA184F5}" destId="{7A27CFB7-EF64-E94E-9271-948772186D8A}" srcOrd="0" destOrd="0" presId="urn:microsoft.com/office/officeart/2005/8/layout/vList6"/>
    <dgm:cxn modelId="{7F638031-4FD4-CE4C-8F01-D7FB29092CA1}" type="presParOf" srcId="{7A27CFB7-EF64-E94E-9271-948772186D8A}" destId="{2D1852B1-AD17-D74F-9C54-97DA30180E78}" srcOrd="0" destOrd="0" presId="urn:microsoft.com/office/officeart/2005/8/layout/vList6"/>
    <dgm:cxn modelId="{F73F450F-D9B0-1849-BB0D-4C683BF99AD6}" type="presParOf" srcId="{7A27CFB7-EF64-E94E-9271-948772186D8A}" destId="{9FC0EEFE-27E6-F040-8F92-B667255EBAE5}" srcOrd="1" destOrd="0" presId="urn:microsoft.com/office/officeart/2005/8/layout/vList6"/>
    <dgm:cxn modelId="{DF92A962-8ACC-CB4F-9A20-7D432C67074C}" type="presParOf" srcId="{138ADFF1-EF7B-E045-8085-F5B99EA184F5}" destId="{F6DCE9F0-D69A-C04F-B641-5A5C5C9E591E}" srcOrd="1" destOrd="0" presId="urn:microsoft.com/office/officeart/2005/8/layout/vList6"/>
    <dgm:cxn modelId="{C1629756-FEA2-B846-8542-63B61C2DDD4F}" type="presParOf" srcId="{138ADFF1-EF7B-E045-8085-F5B99EA184F5}" destId="{BB2E1E05-8B6D-3148-A032-43E00C8520DB}" srcOrd="2" destOrd="0" presId="urn:microsoft.com/office/officeart/2005/8/layout/vList6"/>
    <dgm:cxn modelId="{94BCCCDE-F78D-7B44-9C20-7E6A1A2932DD}" type="presParOf" srcId="{BB2E1E05-8B6D-3148-A032-43E00C8520DB}" destId="{00563DBB-5E9F-0C43-B96D-323809EED8B8}" srcOrd="0" destOrd="0" presId="urn:microsoft.com/office/officeart/2005/8/layout/vList6"/>
    <dgm:cxn modelId="{5CD43D77-558E-D147-8F06-032D39B294CF}" type="presParOf" srcId="{BB2E1E05-8B6D-3148-A032-43E00C8520DB}" destId="{2F701ADC-00C8-6540-A18E-2945AA42637D}" srcOrd="1" destOrd="0" presId="urn:microsoft.com/office/officeart/2005/8/layout/vList6"/>
    <dgm:cxn modelId="{7BDC79A8-13CE-B346-A1CE-6BC805EEE17B}" type="presParOf" srcId="{138ADFF1-EF7B-E045-8085-F5B99EA184F5}" destId="{6E4B0256-EF85-9E4C-93C1-61A5F762A3EB}" srcOrd="3" destOrd="0" presId="urn:microsoft.com/office/officeart/2005/8/layout/vList6"/>
    <dgm:cxn modelId="{F2A7EE90-C05A-D94F-A511-37B55EA0CD1D}" type="presParOf" srcId="{138ADFF1-EF7B-E045-8085-F5B99EA184F5}" destId="{FE7CC8D4-5E7B-B44B-BAF5-342348B0B6B9}" srcOrd="4" destOrd="0" presId="urn:microsoft.com/office/officeart/2005/8/layout/vList6"/>
    <dgm:cxn modelId="{ED928D2A-8C43-D340-937B-D7676C2E83D1}" type="presParOf" srcId="{FE7CC8D4-5E7B-B44B-BAF5-342348B0B6B9}" destId="{81008111-6413-BB42-AE49-8AAF4B8160AE}" srcOrd="0" destOrd="0" presId="urn:microsoft.com/office/officeart/2005/8/layout/vList6"/>
    <dgm:cxn modelId="{CE03D058-9A89-0C4E-812E-337C303B76D9}" type="presParOf" srcId="{FE7CC8D4-5E7B-B44B-BAF5-342348B0B6B9}" destId="{5BA6C6C2-2028-D646-9AB5-E05D8D63C782}" srcOrd="1" destOrd="0" presId="urn:microsoft.com/office/officeart/2005/8/layout/vList6"/>
    <dgm:cxn modelId="{74E0102C-1003-CD4D-85B4-6978233CFC1C}" type="presParOf" srcId="{138ADFF1-EF7B-E045-8085-F5B99EA184F5}" destId="{B64B7933-9013-8B4A-8E73-7CC8A266D05C}" srcOrd="5" destOrd="0" presId="urn:microsoft.com/office/officeart/2005/8/layout/vList6"/>
    <dgm:cxn modelId="{DF134873-286E-364C-80C7-88CACA1777EF}" type="presParOf" srcId="{138ADFF1-EF7B-E045-8085-F5B99EA184F5}" destId="{7F2DE601-4A15-7147-A386-CA54D3E79575}" srcOrd="6" destOrd="0" presId="urn:microsoft.com/office/officeart/2005/8/layout/vList6"/>
    <dgm:cxn modelId="{45821F3B-CFB9-1849-ADA3-EC9C686E804F}" type="presParOf" srcId="{7F2DE601-4A15-7147-A386-CA54D3E79575}" destId="{834B4FB2-9CC7-A842-90F5-F31C4F352B29}" srcOrd="0" destOrd="0" presId="urn:microsoft.com/office/officeart/2005/8/layout/vList6"/>
    <dgm:cxn modelId="{1E8E57FA-F09B-8349-9210-710395683076}" type="presParOf" srcId="{7F2DE601-4A15-7147-A386-CA54D3E79575}" destId="{30584AA9-4B6D-9445-86CD-67561D70644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DA918A-609A-E44C-8A54-515B31E79CD7}">
      <dsp:nvSpPr>
        <dsp:cNvPr id="0" name=""/>
        <dsp:cNvSpPr/>
      </dsp:nvSpPr>
      <dsp:spPr>
        <a:xfrm>
          <a:off x="2704125" y="1014735"/>
          <a:ext cx="91440" cy="4392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1861"/>
              </a:lnTo>
              <a:lnTo>
                <a:pt x="45724" y="241861"/>
              </a:lnTo>
              <a:lnTo>
                <a:pt x="45724" y="43923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A12C00-E7D5-D14C-83C5-23A14E9C3C69}">
      <dsp:nvSpPr>
        <dsp:cNvPr id="0" name=""/>
        <dsp:cNvSpPr/>
      </dsp:nvSpPr>
      <dsp:spPr>
        <a:xfrm>
          <a:off x="785534" y="74847"/>
          <a:ext cx="3928621" cy="9398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800" kern="1200" dirty="0" err="1"/>
            <a:t>vWH</a:t>
          </a:r>
          <a:r>
            <a:rPr lang="tr-TR" sz="3800" kern="1200" dirty="0"/>
            <a:t> Şüphesi</a:t>
          </a:r>
        </a:p>
      </dsp:txBody>
      <dsp:txXfrm>
        <a:off x="785534" y="74847"/>
        <a:ext cx="3928621" cy="939888"/>
      </dsp:txXfrm>
    </dsp:sp>
    <dsp:sp modelId="{98FD961B-2AFC-C147-AFC6-6D52757B94C6}">
      <dsp:nvSpPr>
        <dsp:cNvPr id="0" name=""/>
        <dsp:cNvSpPr/>
      </dsp:nvSpPr>
      <dsp:spPr>
        <a:xfrm>
          <a:off x="8" y="1453974"/>
          <a:ext cx="5499682" cy="9398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800" kern="1200" dirty="0" err="1"/>
            <a:t>Bleeding</a:t>
          </a:r>
          <a:r>
            <a:rPr lang="tr-TR" sz="3800" kern="1200" dirty="0"/>
            <a:t> </a:t>
          </a:r>
          <a:r>
            <a:rPr lang="tr-TR" sz="3800" kern="1200" dirty="0" err="1"/>
            <a:t>Assessment</a:t>
          </a:r>
          <a:r>
            <a:rPr lang="tr-TR" sz="3800" kern="1200" dirty="0"/>
            <a:t> </a:t>
          </a:r>
          <a:r>
            <a:rPr lang="tr-TR" sz="3800" kern="1200" dirty="0" err="1"/>
            <a:t>Tool</a:t>
          </a:r>
          <a:endParaRPr lang="tr-TR" sz="3800" kern="1200" dirty="0"/>
        </a:p>
      </dsp:txBody>
      <dsp:txXfrm>
        <a:off x="8" y="1453974"/>
        <a:ext cx="5499682" cy="9398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DA918A-609A-E44C-8A54-515B31E79CD7}">
      <dsp:nvSpPr>
        <dsp:cNvPr id="0" name=""/>
        <dsp:cNvSpPr/>
      </dsp:nvSpPr>
      <dsp:spPr>
        <a:xfrm>
          <a:off x="2704125" y="1014735"/>
          <a:ext cx="91440" cy="4392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1861"/>
              </a:lnTo>
              <a:lnTo>
                <a:pt x="45724" y="241861"/>
              </a:lnTo>
              <a:lnTo>
                <a:pt x="45724" y="43923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A12C00-E7D5-D14C-83C5-23A14E9C3C69}">
      <dsp:nvSpPr>
        <dsp:cNvPr id="0" name=""/>
        <dsp:cNvSpPr/>
      </dsp:nvSpPr>
      <dsp:spPr>
        <a:xfrm>
          <a:off x="785534" y="74847"/>
          <a:ext cx="3928621" cy="9398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800" kern="1200" dirty="0" err="1"/>
            <a:t>vWH</a:t>
          </a:r>
          <a:r>
            <a:rPr lang="tr-TR" sz="3800" kern="1200" dirty="0"/>
            <a:t> Şüphesi</a:t>
          </a:r>
        </a:p>
      </dsp:txBody>
      <dsp:txXfrm>
        <a:off x="785534" y="74847"/>
        <a:ext cx="3928621" cy="939888"/>
      </dsp:txXfrm>
    </dsp:sp>
    <dsp:sp modelId="{98FD961B-2AFC-C147-AFC6-6D52757B94C6}">
      <dsp:nvSpPr>
        <dsp:cNvPr id="0" name=""/>
        <dsp:cNvSpPr/>
      </dsp:nvSpPr>
      <dsp:spPr>
        <a:xfrm>
          <a:off x="8" y="1453974"/>
          <a:ext cx="5499682" cy="9398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800" kern="1200" dirty="0" err="1"/>
            <a:t>Bleeding</a:t>
          </a:r>
          <a:r>
            <a:rPr lang="tr-TR" sz="3800" kern="1200" dirty="0"/>
            <a:t> </a:t>
          </a:r>
          <a:r>
            <a:rPr lang="tr-TR" sz="3800" kern="1200" dirty="0" err="1"/>
            <a:t>Assessment</a:t>
          </a:r>
          <a:r>
            <a:rPr lang="tr-TR" sz="3800" kern="1200" dirty="0"/>
            <a:t> </a:t>
          </a:r>
          <a:r>
            <a:rPr lang="tr-TR" sz="3800" kern="1200" dirty="0" err="1"/>
            <a:t>Tool</a:t>
          </a:r>
          <a:endParaRPr lang="tr-TR" sz="3800" kern="1200" dirty="0"/>
        </a:p>
      </dsp:txBody>
      <dsp:txXfrm>
        <a:off x="8" y="1453974"/>
        <a:ext cx="5499682" cy="9398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DA918A-609A-E44C-8A54-515B31E79CD7}">
      <dsp:nvSpPr>
        <dsp:cNvPr id="0" name=""/>
        <dsp:cNvSpPr/>
      </dsp:nvSpPr>
      <dsp:spPr>
        <a:xfrm>
          <a:off x="2870180" y="713018"/>
          <a:ext cx="91440" cy="567208"/>
        </a:xfrm>
        <a:custGeom>
          <a:avLst/>
          <a:gdLst/>
          <a:ahLst/>
          <a:cxnLst/>
          <a:rect l="0" t="0" r="0" b="0"/>
          <a:pathLst>
            <a:path>
              <a:moveTo>
                <a:pt x="48364" y="0"/>
              </a:moveTo>
              <a:lnTo>
                <a:pt x="48364" y="80155"/>
              </a:lnTo>
              <a:lnTo>
                <a:pt x="45720" y="80155"/>
              </a:lnTo>
              <a:lnTo>
                <a:pt x="45720" y="56720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A12C00-E7D5-D14C-83C5-23A14E9C3C69}">
      <dsp:nvSpPr>
        <dsp:cNvPr id="0" name=""/>
        <dsp:cNvSpPr/>
      </dsp:nvSpPr>
      <dsp:spPr>
        <a:xfrm>
          <a:off x="2810" y="149961"/>
          <a:ext cx="5831468" cy="5630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VWF:Ag</a:t>
          </a:r>
          <a:r>
            <a:rPr lang="en-US" sz="2100" kern="1200" dirty="0"/>
            <a:t>, platelet-dependent VWF</a:t>
          </a:r>
          <a:r>
            <a:rPr lang="tr-TR" sz="2100" kern="1200" dirty="0"/>
            <a:t> </a:t>
          </a:r>
          <a:r>
            <a:rPr lang="en-US" sz="2100" kern="1200" dirty="0"/>
            <a:t>activity, FVIII:C</a:t>
          </a:r>
          <a:endParaRPr lang="tr-TR" sz="2100" kern="1200" dirty="0"/>
        </a:p>
      </dsp:txBody>
      <dsp:txXfrm>
        <a:off x="2810" y="149961"/>
        <a:ext cx="5831468" cy="563057"/>
      </dsp:txXfrm>
    </dsp:sp>
    <dsp:sp modelId="{98FD961B-2AFC-C147-AFC6-6D52757B94C6}">
      <dsp:nvSpPr>
        <dsp:cNvPr id="0" name=""/>
        <dsp:cNvSpPr/>
      </dsp:nvSpPr>
      <dsp:spPr>
        <a:xfrm>
          <a:off x="401915" y="1280227"/>
          <a:ext cx="5027969" cy="619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 err="1"/>
            <a:t>vWF</a:t>
          </a:r>
          <a:r>
            <a:rPr lang="tr-TR" sz="2100" kern="1200" dirty="0"/>
            <a:t> düzeyi</a:t>
          </a:r>
        </a:p>
      </dsp:txBody>
      <dsp:txXfrm>
        <a:off x="401915" y="1280227"/>
        <a:ext cx="5027969" cy="6194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D853B1-A49F-4E4C-B3B5-66F4FB0485D7}">
      <dsp:nvSpPr>
        <dsp:cNvPr id="0" name=""/>
        <dsp:cNvSpPr/>
      </dsp:nvSpPr>
      <dsp:spPr>
        <a:xfrm>
          <a:off x="0" y="374072"/>
          <a:ext cx="10515600" cy="1456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520700" rIns="816127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500" b="1" kern="1200" dirty="0"/>
            <a:t>Büyük </a:t>
          </a:r>
          <a:r>
            <a:rPr lang="tr-TR" sz="2500" b="1" kern="1200" dirty="0" err="1"/>
            <a:t>vWF</a:t>
          </a:r>
          <a:r>
            <a:rPr lang="tr-TR" sz="2500" b="1" kern="1200" dirty="0"/>
            <a:t> </a:t>
          </a:r>
          <a:r>
            <a:rPr lang="tr-TR" sz="2500" b="1" kern="1200" dirty="0" err="1"/>
            <a:t>multimerleri</a:t>
          </a:r>
          <a:r>
            <a:rPr lang="tr-TR" sz="2500" b="1" kern="1200" dirty="0"/>
            <a:t> azalmış</a:t>
          </a:r>
          <a:endParaRPr lang="en-US" sz="2500" b="1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500" kern="1200"/>
            <a:t>GpIb reseptörüne bağlanma fonksiyonu azalmış</a:t>
          </a:r>
          <a:endParaRPr lang="en-US" sz="2500" kern="1200"/>
        </a:p>
      </dsp:txBody>
      <dsp:txXfrm>
        <a:off x="0" y="374072"/>
        <a:ext cx="10515600" cy="1456875"/>
      </dsp:txXfrm>
    </dsp:sp>
    <dsp:sp modelId="{7AA959F6-3FE2-4148-B91E-DE9CD89C8061}">
      <dsp:nvSpPr>
        <dsp:cNvPr id="0" name=""/>
        <dsp:cNvSpPr/>
      </dsp:nvSpPr>
      <dsp:spPr>
        <a:xfrm>
          <a:off x="525780" y="5072"/>
          <a:ext cx="736092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b="1" kern="1200"/>
            <a:t>Tip 2A </a:t>
          </a:r>
          <a:endParaRPr lang="en-US" sz="2500" kern="1200"/>
        </a:p>
      </dsp:txBody>
      <dsp:txXfrm>
        <a:off x="561806" y="41098"/>
        <a:ext cx="7288868" cy="665948"/>
      </dsp:txXfrm>
    </dsp:sp>
    <dsp:sp modelId="{96A7F38F-7123-D148-AA60-65F922BDA48C}">
      <dsp:nvSpPr>
        <dsp:cNvPr id="0" name=""/>
        <dsp:cNvSpPr/>
      </dsp:nvSpPr>
      <dsp:spPr>
        <a:xfrm>
          <a:off x="0" y="2334947"/>
          <a:ext cx="10515600" cy="1456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520700" rIns="816127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500" kern="1200"/>
            <a:t>Büyük vWF multimerlerinin trombositlere bağlanması artmış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500" b="1" kern="1200" dirty="0"/>
            <a:t>Trombositopeni </a:t>
          </a:r>
          <a:r>
            <a:rPr lang="tr-TR" sz="2500" kern="1200" dirty="0"/>
            <a:t>ve </a:t>
          </a:r>
          <a:r>
            <a:rPr lang="tr-TR" sz="2500" b="1" kern="1200" dirty="0"/>
            <a:t>büyük </a:t>
          </a:r>
          <a:r>
            <a:rPr lang="tr-TR" sz="2500" b="1" kern="1200" dirty="0" err="1"/>
            <a:t>multimerlerde</a:t>
          </a:r>
          <a:r>
            <a:rPr lang="tr-TR" sz="2500" b="1" kern="1200" dirty="0"/>
            <a:t> azalma</a:t>
          </a:r>
          <a:endParaRPr lang="en-US" sz="2500" b="1" kern="1200" dirty="0"/>
        </a:p>
      </dsp:txBody>
      <dsp:txXfrm>
        <a:off x="0" y="2334947"/>
        <a:ext cx="10515600" cy="1456875"/>
      </dsp:txXfrm>
    </dsp:sp>
    <dsp:sp modelId="{563109B7-0A5C-204F-8D96-325CD5CCC6E5}">
      <dsp:nvSpPr>
        <dsp:cNvPr id="0" name=""/>
        <dsp:cNvSpPr/>
      </dsp:nvSpPr>
      <dsp:spPr>
        <a:xfrm>
          <a:off x="525780" y="1965947"/>
          <a:ext cx="736092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b="1" kern="1200"/>
            <a:t>Tip 2B</a:t>
          </a:r>
          <a:endParaRPr lang="en-US" sz="2500" kern="1200"/>
        </a:p>
      </dsp:txBody>
      <dsp:txXfrm>
        <a:off x="561806" y="2001973"/>
        <a:ext cx="7288868" cy="665948"/>
      </dsp:txXfrm>
    </dsp:sp>
    <dsp:sp modelId="{BA97C0A6-52C4-2543-B5F6-BF7D6B65464C}">
      <dsp:nvSpPr>
        <dsp:cNvPr id="0" name=""/>
        <dsp:cNvSpPr/>
      </dsp:nvSpPr>
      <dsp:spPr>
        <a:xfrm>
          <a:off x="0" y="4295822"/>
          <a:ext cx="10515600" cy="1456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520700" rIns="816127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500" kern="1200"/>
            <a:t>Multimerik yapı normal 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500" kern="1200"/>
            <a:t>vWF’ün trombosit ve endotele bağlanması azalmış</a:t>
          </a:r>
          <a:endParaRPr lang="en-US" sz="2500" kern="1200"/>
        </a:p>
      </dsp:txBody>
      <dsp:txXfrm>
        <a:off x="0" y="4295822"/>
        <a:ext cx="10515600" cy="1456875"/>
      </dsp:txXfrm>
    </dsp:sp>
    <dsp:sp modelId="{542F1C3B-8CD6-8644-9831-DFADE3A8F7E2}">
      <dsp:nvSpPr>
        <dsp:cNvPr id="0" name=""/>
        <dsp:cNvSpPr/>
      </dsp:nvSpPr>
      <dsp:spPr>
        <a:xfrm>
          <a:off x="525780" y="3926822"/>
          <a:ext cx="736092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b="1" kern="1200"/>
            <a:t>Tip 2M</a:t>
          </a:r>
          <a:endParaRPr lang="en-US" sz="2500" kern="1200"/>
        </a:p>
      </dsp:txBody>
      <dsp:txXfrm>
        <a:off x="561806" y="3962848"/>
        <a:ext cx="7288868" cy="6659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3A1E2-532C-6C4C-B2EF-20D6608A747F}">
      <dsp:nvSpPr>
        <dsp:cNvPr id="0" name=""/>
        <dsp:cNvSpPr/>
      </dsp:nvSpPr>
      <dsp:spPr>
        <a:xfrm>
          <a:off x="2948080" y="531"/>
          <a:ext cx="7567509" cy="20715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 err="1"/>
            <a:t>vWF</a:t>
          </a:r>
          <a:r>
            <a:rPr lang="tr-TR" sz="1600" kern="1200" dirty="0"/>
            <a:t>&lt;10 IU/dl olmadıkça </a:t>
          </a:r>
          <a:r>
            <a:rPr lang="tr-TR" sz="1600" kern="1200" dirty="0" err="1"/>
            <a:t>desmopressine</a:t>
          </a:r>
          <a:r>
            <a:rPr lang="tr-TR" sz="1600" kern="1200" dirty="0"/>
            <a:t> iyi yanıt verir.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/>
            <a:t>Desmopressine yanıtsız olgularda veya uzun süreli tedavide VWF konsantresi gerekir.</a:t>
          </a:r>
          <a:endParaRPr lang="tr-T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/>
            <a:t>VWF</a:t>
          </a:r>
          <a:r>
            <a:rPr lang="tr-TR" sz="1600" kern="1200" baseline="0" dirty="0"/>
            <a:t> </a:t>
          </a:r>
          <a:r>
            <a:rPr lang="tr-TR" sz="1600" kern="1200" baseline="0" dirty="0" err="1"/>
            <a:t>yanısıra</a:t>
          </a:r>
          <a:r>
            <a:rPr lang="tr-TR" sz="1600" kern="1200" baseline="0" dirty="0"/>
            <a:t> bazen FVIII tedavisi gerekebilir.</a:t>
          </a:r>
          <a:endParaRPr lang="tr-TR" sz="1600" kern="1200" dirty="0"/>
        </a:p>
      </dsp:txBody>
      <dsp:txXfrm>
        <a:off x="2948080" y="259476"/>
        <a:ext cx="6790674" cy="1553669"/>
      </dsp:txXfrm>
    </dsp:sp>
    <dsp:sp modelId="{70A38ECB-0835-6E41-9210-31F36F3F7F3E}">
      <dsp:nvSpPr>
        <dsp:cNvPr id="0" name=""/>
        <dsp:cNvSpPr/>
      </dsp:nvSpPr>
      <dsp:spPr>
        <a:xfrm>
          <a:off x="10" y="449738"/>
          <a:ext cx="2948069" cy="11731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>
              <a:solidFill>
                <a:schemeClr val="tx1"/>
              </a:solidFill>
            </a:rPr>
            <a:t>Tip 1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0" kern="1200" dirty="0">
              <a:solidFill>
                <a:schemeClr val="tx1"/>
              </a:solidFill>
            </a:rPr>
            <a:t>(</a:t>
          </a:r>
          <a:r>
            <a:rPr lang="tr-TR" sz="2400" b="0" kern="1200" dirty="0" err="1">
              <a:solidFill>
                <a:schemeClr val="tx1"/>
              </a:solidFill>
            </a:rPr>
            <a:t>vWF</a:t>
          </a:r>
          <a:r>
            <a:rPr lang="tr-TR" sz="2400" b="0" kern="1200" dirty="0">
              <a:solidFill>
                <a:schemeClr val="tx1"/>
              </a:solidFill>
            </a:rPr>
            <a:t> kısmi eksikliği)</a:t>
          </a:r>
          <a:endParaRPr lang="tr-TR" sz="2400" kern="1200" dirty="0">
            <a:solidFill>
              <a:schemeClr val="tx1"/>
            </a:solidFill>
          </a:endParaRPr>
        </a:p>
      </dsp:txBody>
      <dsp:txXfrm>
        <a:off x="57278" y="507006"/>
        <a:ext cx="2833533" cy="1058609"/>
      </dsp:txXfrm>
    </dsp:sp>
    <dsp:sp modelId="{033BAE78-55FF-8D49-B7D6-A8357A4C983A}">
      <dsp:nvSpPr>
        <dsp:cNvPr id="0" name=""/>
        <dsp:cNvSpPr/>
      </dsp:nvSpPr>
      <dsp:spPr>
        <a:xfrm>
          <a:off x="2968320" y="2279246"/>
          <a:ext cx="7543471" cy="20715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 err="1"/>
            <a:t>Desmopresssin</a:t>
          </a:r>
          <a:r>
            <a:rPr lang="tr-TR" sz="1600" kern="1200" dirty="0"/>
            <a:t> </a:t>
          </a:r>
          <a:r>
            <a:rPr lang="tr-TR" sz="1600" kern="1200" dirty="0" err="1"/>
            <a:t>inefektiftir</a:t>
          </a:r>
          <a:r>
            <a:rPr lang="tr-TR" sz="1600" kern="1200" dirty="0"/>
            <a:t>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/>
            <a:t>Tek</a:t>
          </a:r>
          <a:r>
            <a:rPr lang="tr-TR" sz="1600" kern="1200" baseline="0"/>
            <a:t> etkin tedavi VWF konsantreleridir.</a:t>
          </a:r>
          <a:endParaRPr lang="tr-TR" sz="1600" kern="1200" baseline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baseline="0"/>
            <a:t>VWF konsantrelerine gereksinim yanında en azından tedavi başlangıcında FVIII konsantreleri gereklidir.</a:t>
          </a:r>
          <a:endParaRPr lang="tr-TR" sz="1600" kern="1200" baseline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baseline="0" dirty="0"/>
            <a:t>Etkin VWF düzeyleri sağlandıktan sonra FVIII infüzyonlarına gereksinim kalmaz.</a:t>
          </a:r>
          <a:endParaRPr lang="tr-TR" sz="1600" kern="1200" dirty="0"/>
        </a:p>
      </dsp:txBody>
      <dsp:txXfrm>
        <a:off x="2968320" y="2538191"/>
        <a:ext cx="6766636" cy="1553669"/>
      </dsp:txXfrm>
    </dsp:sp>
    <dsp:sp modelId="{77267829-2589-684B-997F-DD853EE5BCC1}">
      <dsp:nvSpPr>
        <dsp:cNvPr id="0" name=""/>
        <dsp:cNvSpPr/>
      </dsp:nvSpPr>
      <dsp:spPr>
        <a:xfrm>
          <a:off x="3807" y="2576256"/>
          <a:ext cx="2964513" cy="1477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>
              <a:solidFill>
                <a:schemeClr val="tx1"/>
              </a:solidFill>
            </a:rPr>
            <a:t>Tip 3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0" kern="1200" dirty="0">
              <a:solidFill>
                <a:schemeClr val="tx1"/>
              </a:solidFill>
            </a:rPr>
            <a:t>(</a:t>
          </a:r>
          <a:r>
            <a:rPr lang="tr-TR" sz="2400" b="0" kern="1200" dirty="0" err="1">
              <a:solidFill>
                <a:schemeClr val="tx1"/>
              </a:solidFill>
            </a:rPr>
            <a:t>vWF</a:t>
          </a:r>
          <a:r>
            <a:rPr lang="tr-TR" sz="2400" b="0" kern="1200" dirty="0">
              <a:solidFill>
                <a:schemeClr val="tx1"/>
              </a:solidFill>
            </a:rPr>
            <a:t> tam veya tama yakın yokluğu)</a:t>
          </a:r>
          <a:endParaRPr lang="tr-TR" sz="2400" kern="1200" dirty="0">
            <a:solidFill>
              <a:schemeClr val="tx1"/>
            </a:solidFill>
          </a:endParaRPr>
        </a:p>
      </dsp:txBody>
      <dsp:txXfrm>
        <a:off x="75935" y="2648384"/>
        <a:ext cx="2820257" cy="13332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0EEFE-27E6-F040-8F92-B667255EBAE5}">
      <dsp:nvSpPr>
        <dsp:cNvPr id="0" name=""/>
        <dsp:cNvSpPr/>
      </dsp:nvSpPr>
      <dsp:spPr>
        <a:xfrm>
          <a:off x="3381481" y="1274"/>
          <a:ext cx="7133237" cy="10113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 err="1"/>
            <a:t>Desmopressine</a:t>
          </a:r>
          <a:r>
            <a:rPr lang="tr-TR" sz="1600" kern="1200" dirty="0"/>
            <a:t> değişken klinik yanıt</a:t>
          </a:r>
          <a:endParaRPr lang="tr-TR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/>
            <a:t>Sıklıkla VWF konsantreleriyle tedavi</a:t>
          </a:r>
          <a:endParaRPr lang="tr-T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/>
            <a:t>HMW-VWF </a:t>
          </a:r>
          <a:r>
            <a:rPr lang="tr-TR" sz="1600" kern="1200" dirty="0" err="1"/>
            <a:t>multimerleri</a:t>
          </a:r>
          <a:r>
            <a:rPr lang="tr-TR" sz="1600" kern="1200" baseline="0" dirty="0"/>
            <a:t> yanında bazen FVIII gerekir</a:t>
          </a:r>
          <a:endParaRPr lang="tr-TR" sz="1600" kern="1200" dirty="0"/>
        </a:p>
      </dsp:txBody>
      <dsp:txXfrm>
        <a:off x="3381481" y="127692"/>
        <a:ext cx="6753982" cy="758510"/>
      </dsp:txXfrm>
    </dsp:sp>
    <dsp:sp modelId="{2D1852B1-AD17-D74F-9C54-97DA30180E78}">
      <dsp:nvSpPr>
        <dsp:cNvPr id="0" name=""/>
        <dsp:cNvSpPr/>
      </dsp:nvSpPr>
      <dsp:spPr>
        <a:xfrm>
          <a:off x="880" y="1274"/>
          <a:ext cx="3380601" cy="10113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>
              <a:solidFill>
                <a:schemeClr val="tx1"/>
              </a:solidFill>
            </a:rPr>
            <a:t>Tip 2A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kern="1200" dirty="0">
              <a:solidFill>
                <a:schemeClr val="tx1"/>
              </a:solidFill>
            </a:rPr>
            <a:t>Azalmış </a:t>
          </a:r>
          <a:r>
            <a:rPr lang="tr-TR" sz="1600" b="0" kern="1200" dirty="0" err="1">
              <a:solidFill>
                <a:schemeClr val="tx1"/>
              </a:solidFill>
            </a:rPr>
            <a:t>vWF</a:t>
          </a:r>
          <a:r>
            <a:rPr lang="tr-TR" sz="1600" b="0" kern="1200" dirty="0">
              <a:solidFill>
                <a:schemeClr val="tx1"/>
              </a:solidFill>
            </a:rPr>
            <a:t> aracılı platelet adhezyonu ve selektif</a:t>
          </a:r>
          <a:r>
            <a:rPr lang="tr-TR" sz="1600" b="0" kern="1200" baseline="0" dirty="0">
              <a:solidFill>
                <a:schemeClr val="tx1"/>
              </a:solidFill>
            </a:rPr>
            <a:t> HMW-VWF </a:t>
          </a:r>
          <a:r>
            <a:rPr lang="tr-TR" sz="1600" b="0" kern="1200" baseline="0" dirty="0" err="1">
              <a:solidFill>
                <a:schemeClr val="tx1"/>
              </a:solidFill>
            </a:rPr>
            <a:t>multimer</a:t>
          </a:r>
          <a:r>
            <a:rPr lang="tr-TR" sz="1600" b="0" kern="1200" baseline="0" dirty="0">
              <a:solidFill>
                <a:schemeClr val="tx1"/>
              </a:solidFill>
            </a:rPr>
            <a:t> yokluğu</a:t>
          </a:r>
          <a:endParaRPr lang="tr-TR" sz="1600" kern="1200" dirty="0">
            <a:solidFill>
              <a:schemeClr val="tx1"/>
            </a:solidFill>
          </a:endParaRPr>
        </a:p>
      </dsp:txBody>
      <dsp:txXfrm>
        <a:off x="50250" y="50644"/>
        <a:ext cx="3281861" cy="912606"/>
      </dsp:txXfrm>
    </dsp:sp>
    <dsp:sp modelId="{2F701ADC-00C8-6540-A18E-2945AA42637D}">
      <dsp:nvSpPr>
        <dsp:cNvPr id="0" name=""/>
        <dsp:cNvSpPr/>
      </dsp:nvSpPr>
      <dsp:spPr>
        <a:xfrm>
          <a:off x="3438457" y="1113755"/>
          <a:ext cx="7072684" cy="10113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 err="1"/>
            <a:t>Desmopressin</a:t>
          </a:r>
          <a:r>
            <a:rPr lang="tr-TR" sz="1600" kern="1200" dirty="0"/>
            <a:t> kullanımı tartışmalı,  Tromboz eğilimini arttırabilir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/>
            <a:t>Sıklıkla VWF konsantreleriyle tedavi</a:t>
          </a:r>
          <a:endParaRPr lang="tr-T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/>
            <a:t>HMW-VWF </a:t>
          </a:r>
          <a:r>
            <a:rPr lang="tr-TR" sz="1600" kern="1200" dirty="0" err="1"/>
            <a:t>multimerleri</a:t>
          </a:r>
          <a:r>
            <a:rPr lang="tr-TR" sz="1600" kern="1200" baseline="0" dirty="0"/>
            <a:t> yanında nadiren FVIII gerekir</a:t>
          </a:r>
          <a:endParaRPr lang="tr-TR" sz="1600" kern="1200" dirty="0"/>
        </a:p>
      </dsp:txBody>
      <dsp:txXfrm>
        <a:off x="3438457" y="1240173"/>
        <a:ext cx="6693429" cy="758510"/>
      </dsp:txXfrm>
    </dsp:sp>
    <dsp:sp modelId="{00563DBB-5E9F-0C43-B96D-323809EED8B8}">
      <dsp:nvSpPr>
        <dsp:cNvPr id="0" name=""/>
        <dsp:cNvSpPr/>
      </dsp:nvSpPr>
      <dsp:spPr>
        <a:xfrm>
          <a:off x="4457" y="1113755"/>
          <a:ext cx="3434000" cy="10113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>
              <a:solidFill>
                <a:schemeClr val="tx1"/>
              </a:solidFill>
            </a:rPr>
            <a:t>Tip 2B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kern="1200" dirty="0" err="1">
              <a:solidFill>
                <a:schemeClr val="tx1"/>
              </a:solidFill>
            </a:rPr>
            <a:t>vWF’ün</a:t>
          </a:r>
          <a:r>
            <a:rPr lang="tr-TR" sz="1600" b="0" kern="1200" dirty="0">
              <a:solidFill>
                <a:schemeClr val="tx1"/>
              </a:solidFill>
            </a:rPr>
            <a:t> trombosit Gp1b’sine artmış afinitesi</a:t>
          </a:r>
          <a:endParaRPr lang="tr-TR" sz="1600" kern="1200" dirty="0">
            <a:solidFill>
              <a:schemeClr val="tx1"/>
            </a:solidFill>
          </a:endParaRPr>
        </a:p>
      </dsp:txBody>
      <dsp:txXfrm>
        <a:off x="53827" y="1163125"/>
        <a:ext cx="3335260" cy="912606"/>
      </dsp:txXfrm>
    </dsp:sp>
    <dsp:sp modelId="{5BA6C6C2-2028-D646-9AB5-E05D8D63C782}">
      <dsp:nvSpPr>
        <dsp:cNvPr id="0" name=""/>
        <dsp:cNvSpPr/>
      </dsp:nvSpPr>
      <dsp:spPr>
        <a:xfrm>
          <a:off x="3390468" y="2226236"/>
          <a:ext cx="7123478" cy="10113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</a:pPr>
          <a:r>
            <a:rPr lang="tr-TR" sz="1600" kern="1200" dirty="0" err="1"/>
            <a:t>Desmopressine</a:t>
          </a:r>
          <a:r>
            <a:rPr lang="tr-TR" sz="1600" kern="1200" dirty="0"/>
            <a:t> değişken klinik yanıt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/>
            <a:t>Sıklıkla VWF konsantreleriyle tedavi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/>
            <a:t>Fonksiyonel VWF </a:t>
          </a:r>
          <a:r>
            <a:rPr lang="tr-TR" sz="1600" kern="1200" dirty="0" err="1"/>
            <a:t>yanısıra</a:t>
          </a:r>
          <a:r>
            <a:rPr lang="tr-TR" sz="1600" kern="1200" dirty="0"/>
            <a:t> bazen FVIII gerekebilir</a:t>
          </a:r>
        </a:p>
      </dsp:txBody>
      <dsp:txXfrm>
        <a:off x="3390468" y="2352654"/>
        <a:ext cx="6744223" cy="758510"/>
      </dsp:txXfrm>
    </dsp:sp>
    <dsp:sp modelId="{81008111-6413-BB42-AE49-8AAF4B8160AE}">
      <dsp:nvSpPr>
        <dsp:cNvPr id="0" name=""/>
        <dsp:cNvSpPr/>
      </dsp:nvSpPr>
      <dsp:spPr>
        <a:xfrm>
          <a:off x="1652" y="2226236"/>
          <a:ext cx="3388816" cy="10113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>
              <a:solidFill>
                <a:schemeClr val="tx1"/>
              </a:solidFill>
            </a:rPr>
            <a:t>Tip 2M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kern="1200" baseline="0" dirty="0">
              <a:solidFill>
                <a:schemeClr val="tx1"/>
              </a:solidFill>
            </a:rPr>
            <a:t>HMW-VWF </a:t>
          </a:r>
          <a:r>
            <a:rPr lang="tr-TR" sz="1600" b="0" kern="1200" baseline="0" dirty="0" err="1">
              <a:solidFill>
                <a:schemeClr val="tx1"/>
              </a:solidFill>
            </a:rPr>
            <a:t>multimer</a:t>
          </a:r>
          <a:r>
            <a:rPr lang="tr-TR" sz="1600" b="0" kern="1200" baseline="0" dirty="0">
              <a:solidFill>
                <a:schemeClr val="tx1"/>
              </a:solidFill>
            </a:rPr>
            <a:t> yokluğu olmaksızın azalmış VWF aracılı platelet adhezyonu</a:t>
          </a:r>
          <a:endParaRPr lang="tr-TR" sz="1600" kern="1200" dirty="0">
            <a:solidFill>
              <a:schemeClr val="tx1"/>
            </a:solidFill>
          </a:endParaRPr>
        </a:p>
      </dsp:txBody>
      <dsp:txXfrm>
        <a:off x="51022" y="2275606"/>
        <a:ext cx="3290076" cy="912606"/>
      </dsp:txXfrm>
    </dsp:sp>
    <dsp:sp modelId="{30584AA9-4B6D-9445-86CD-67561D70644D}">
      <dsp:nvSpPr>
        <dsp:cNvPr id="0" name=""/>
        <dsp:cNvSpPr/>
      </dsp:nvSpPr>
      <dsp:spPr>
        <a:xfrm>
          <a:off x="3349839" y="3338717"/>
          <a:ext cx="7159552" cy="10113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</a:pPr>
          <a:r>
            <a:rPr lang="tr-TR" sz="1600" kern="1200" dirty="0" err="1"/>
            <a:t>Desmopressine</a:t>
          </a:r>
          <a:r>
            <a:rPr lang="tr-TR" sz="1600" kern="1200" dirty="0"/>
            <a:t> değişken klinik yanıt</a:t>
          </a:r>
          <a:endParaRPr lang="tr-TR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/>
            <a:t>Sıklıkla VWF konsantreleriyle tedavi</a:t>
          </a:r>
          <a:endParaRPr lang="tr-T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baseline="0" dirty="0"/>
            <a:t>VWF konsantreleri + tedavi başlangıcında FVIII konsantreleri gerekli</a:t>
          </a:r>
          <a:endParaRPr lang="tr-TR" sz="1600" kern="1200" dirty="0"/>
        </a:p>
      </dsp:txBody>
      <dsp:txXfrm>
        <a:off x="3349839" y="3465135"/>
        <a:ext cx="6780297" cy="758510"/>
      </dsp:txXfrm>
    </dsp:sp>
    <dsp:sp modelId="{834B4FB2-9CC7-A842-90F5-F31C4F352B29}">
      <dsp:nvSpPr>
        <dsp:cNvPr id="0" name=""/>
        <dsp:cNvSpPr/>
      </dsp:nvSpPr>
      <dsp:spPr>
        <a:xfrm>
          <a:off x="6207" y="3338717"/>
          <a:ext cx="3343632" cy="10113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>
              <a:solidFill>
                <a:schemeClr val="tx1"/>
              </a:solidFill>
            </a:rPr>
            <a:t>Tip 2N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kern="1200" dirty="0" err="1">
              <a:solidFill>
                <a:schemeClr val="tx1"/>
              </a:solidFill>
            </a:rPr>
            <a:t>FVIII’e</a:t>
          </a:r>
          <a:r>
            <a:rPr lang="tr-TR" sz="1600" b="0" kern="1200" dirty="0">
              <a:solidFill>
                <a:schemeClr val="tx1"/>
              </a:solidFill>
            </a:rPr>
            <a:t> bağlanma</a:t>
          </a:r>
          <a:r>
            <a:rPr lang="tr-TR" sz="1600" b="0" kern="1200" baseline="0" dirty="0">
              <a:solidFill>
                <a:schemeClr val="tx1"/>
              </a:solidFill>
            </a:rPr>
            <a:t> afinitesinde belirgin azlık</a:t>
          </a:r>
          <a:endParaRPr lang="tr-TR" sz="1600" kern="1200" dirty="0">
            <a:solidFill>
              <a:schemeClr val="tx1"/>
            </a:solidFill>
          </a:endParaRPr>
        </a:p>
      </dsp:txBody>
      <dsp:txXfrm>
        <a:off x="55577" y="3388087"/>
        <a:ext cx="3244892" cy="912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2E423-3223-1F48-9DB9-3F362D93012D}" type="datetimeFigureOut">
              <a:rPr lang="tr-TR" smtClean="0"/>
              <a:t>26.04.2025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E9B61-F839-1643-B304-DE56B4DE07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7420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Von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tr-T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Willebrand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faktörü esas olarak endotelyal hücrelerde ve </a:t>
            </a:r>
            <a:r>
              <a:rPr lang="tr-T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megakaryositlerde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sentezlenir. Sentez sonrası endotelyal hücrelerde bulunan </a:t>
            </a:r>
            <a:r>
              <a:rPr lang="tr-T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Weibel-Palade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cisimciklerinde depolanmaktadır. </a:t>
            </a:r>
            <a:r>
              <a:rPr lang="tr-T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vWF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tr-T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Weibel-Palade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cisimciklerinden büyük </a:t>
            </a:r>
            <a:r>
              <a:rPr lang="tr-T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multimerler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halinde plazmaya </a:t>
            </a:r>
            <a:r>
              <a:rPr lang="tr-T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sekrete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edildikten sonra hızla ADAMTS13 tarafından parçalanarak küçük </a:t>
            </a:r>
            <a:r>
              <a:rPr lang="tr-T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multimerlere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ayrılır. Bu küçük </a:t>
            </a:r>
            <a:r>
              <a:rPr lang="tr-T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multimerlerin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bir kısmı faktör </a:t>
            </a:r>
            <a:r>
              <a:rPr lang="tr-T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VIII’in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taşıyıcı proteini olarak sekonder hemostazda görev almaktadır. ADAMTS13 aktivitesinin eksikliği, mutasyonu veya ADAMTS13 aktivitesini bloke eden edinilmiş </a:t>
            </a:r>
            <a:r>
              <a:rPr lang="tr-T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otoantikorları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olan hastalarda, endotele bağlı ULVWF (ultra </a:t>
            </a:r>
            <a:r>
              <a:rPr lang="tr-T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large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tr-T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von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tr-T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Willebrand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tr-T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factor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 dizileri, trombositleri toplayabilir ve terminal </a:t>
            </a:r>
            <a:r>
              <a:rPr lang="tr-T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arteriyollerde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ve kapillerlerde kontrolsüz tromboza neden olabilmektedir.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9B61-F839-1643-B304-DE56B4DE0717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8222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9B61-F839-1643-B304-DE56B4DE0717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3276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 Kanama Zamanı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Önceki yıllarda tanı için zorunlu kabul edilen bu testin, Tip 1 </a:t>
            </a:r>
            <a:r>
              <a:rPr lang="tr-T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vWH’larının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önemli bir kısmında normal bulunması, tekrarlanabilirliğinin düşük olması ve subjektif şartlara bağlı olması nedeniyle güvenirliği azdır ve günümüzde daha nadir uygulanır olmuştur. Son yıllarda geliştirilen PFA-100 sistemi kanama zamanın yerini almış olan bir in-vitro primer hemostaz testi olup </a:t>
            </a:r>
            <a:r>
              <a:rPr lang="tr-T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vWH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tanısında %90’ın üzerinde duyarlılığa sahiptir. Ancak diğer hemostaz bozukluklarında da anormal sonuç verdiğinden “</a:t>
            </a:r>
            <a:r>
              <a:rPr lang="tr-T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özgüllüğü düşüktür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”. Yani “tanı koydurmaz”  bir tarama testidir.  </a:t>
            </a:r>
          </a:p>
          <a:p>
            <a:r>
              <a:rPr lang="tr-T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3.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tr-TR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vWF:Ag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ELİSA veya otomatik </a:t>
            </a:r>
            <a:r>
              <a:rPr lang="tr-T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koagülometrelerde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lateks aglütinasyonu (</a:t>
            </a:r>
            <a:r>
              <a:rPr lang="tr-T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Liatest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 yöntemi ile ölçülmektedir. </a:t>
            </a:r>
            <a:r>
              <a:rPr lang="tr-T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Liatest’in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duyarlılığı </a:t>
            </a:r>
            <a:r>
              <a:rPr lang="tr-T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ELİSA’dan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daha düşüktür. Tip 1 </a:t>
            </a:r>
            <a:r>
              <a:rPr lang="tr-T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vWH’nda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azalmış, Tip 2’de normal veya hafif azalmış iken Tip 3’de ölçülebilir düzeyin altındadır (&lt;0.01 u/dl). </a:t>
            </a:r>
          </a:p>
          <a:p>
            <a:r>
              <a:rPr lang="tr-T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6.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tr-T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 VIII:C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Tip 2N </a:t>
            </a:r>
            <a:r>
              <a:rPr lang="tr-T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vWH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dışında genellikle </a:t>
            </a:r>
            <a:r>
              <a:rPr lang="tr-TR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vWF</a:t>
            </a:r>
            <a:r>
              <a:rPr lang="tr-T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düzeyine paralel olarak azalmıştır. Tip 3’de % 3-10 arasındadır.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9B61-F839-1643-B304-DE56B4DE0717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6296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tr-TR" sz="1200" dirty="0">
                <a:latin typeface="Arial" panose="020B0604020202020204" pitchFamily="34" charset="0"/>
              </a:rPr>
              <a:t>Rutin uygulamada 1 mg/ml </a:t>
            </a:r>
            <a:r>
              <a:rPr lang="tr-TR" altLang="tr-TR" sz="1200" dirty="0" err="1">
                <a:latin typeface="Arial" panose="020B0604020202020204" pitchFamily="34" charset="0"/>
              </a:rPr>
              <a:t>ristosetin</a:t>
            </a:r>
            <a:r>
              <a:rPr lang="tr-TR" altLang="tr-TR" sz="1200" dirty="0">
                <a:latin typeface="Arial" panose="020B0604020202020204" pitchFamily="34" charset="0"/>
              </a:rPr>
              <a:t> yoğunluğunda incelenen trombosit agregasyonu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9B61-F839-1643-B304-DE56B4DE0717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3282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9B61-F839-1643-B304-DE56B4DE0717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2993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9B61-F839-1643-B304-DE56B4DE0717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9275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405B2-7DF4-4C8F-B711-3FE56C785B73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9282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F55FC1-8810-2C63-20E3-A281A4FF8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71EED91-2717-6EE8-10D7-1182B95FD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8A9D837-306B-909D-B9EB-928278B2C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9BB9-2DD2-D84F-8D28-0F4240E2D888}" type="datetimeFigureOut">
              <a:rPr lang="tr-TR" smtClean="0"/>
              <a:t>26.04.2025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1E9E03B-0A4A-2BA6-E1B2-D524D52AC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372A6C2-BFB2-ABC8-F105-E2FC967E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147A-11A7-0E47-89F4-8665A4460B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510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13E749-0C31-40A9-B35A-65A8660E9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616B337-E34C-0615-EC14-44CD7E4AB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C19C438-38E8-B3DC-2AAB-FAE35B8BB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9BB9-2DD2-D84F-8D28-0F4240E2D888}" type="datetimeFigureOut">
              <a:rPr lang="tr-TR" smtClean="0"/>
              <a:t>26.04.2025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DF3760B-CED7-DAF8-FE2B-3533E6C5B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5A37D4B-6220-815B-3D0F-6F9F27126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147A-11A7-0E47-89F4-8665A4460B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330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DE9027CC-4E69-FBE9-9CC5-87CBA5B485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B2176B2-ECC2-AA03-DEAB-3E1787CDD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6C94798-D1AF-F64B-DC8C-2D26F34BB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9BB9-2DD2-D84F-8D28-0F4240E2D888}" type="datetimeFigureOut">
              <a:rPr lang="tr-TR" smtClean="0"/>
              <a:t>26.04.2025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0D98267-B163-D76B-370D-E0665DEFC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051E0AC-0950-62BD-D8F7-3FB732CE6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147A-11A7-0E47-89F4-8665A4460B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266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23C4D8-89FA-62AE-F86A-48FF6BDCD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69B468-6B14-4A7B-C679-54908E7D9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2F541FF-F5D3-04DB-CB3F-6BA5F961C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9BB9-2DD2-D84F-8D28-0F4240E2D888}" type="datetimeFigureOut">
              <a:rPr lang="tr-TR" smtClean="0"/>
              <a:t>26.04.2025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E9EB394-050D-9CEC-AA04-322D635AD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9E327A6-C73C-D592-19DF-C0F8CE6EB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147A-11A7-0E47-89F4-8665A4460B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6712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72715B-30FA-90EA-499C-DE253133E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B899CDD-0F20-B383-2338-670D42C19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853CA98-98BB-3DC2-892F-ED8BB0890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9BB9-2DD2-D84F-8D28-0F4240E2D888}" type="datetimeFigureOut">
              <a:rPr lang="tr-TR" smtClean="0"/>
              <a:t>26.04.2025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1041657-75D0-9EC2-A955-04C0A6562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9407927-7EA3-8C09-5FF2-AC82060FE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147A-11A7-0E47-89F4-8665A4460B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4289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A684C2-7B60-BC05-774D-BC3BF55F4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18079BE-75C7-BE04-9293-424EEB8959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D42EE0E-AAE5-3F23-3A96-148EC2235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221CCA5-53FA-F9EA-7B3E-A6E57EBF1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9BB9-2DD2-D84F-8D28-0F4240E2D888}" type="datetimeFigureOut">
              <a:rPr lang="tr-TR" smtClean="0"/>
              <a:t>26.04.2025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65DB756-84CE-23C7-FCE9-ED70520DA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175FEDC-05F0-0B48-EA74-BEBFD7AEB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147A-11A7-0E47-89F4-8665A4460B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245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A47B18C-86AE-DC70-AC1C-9B052EACA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048B50F-E075-DBAA-90C0-0F9A96423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C85A531-7A03-F195-027F-C3FFB3AD1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D4CBB415-4739-DAF0-AAEE-5FB4DFFB34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F933342-C4D6-CEF1-AB8F-A94A9ED2C3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C038B6BE-BD25-654D-19F0-A3E8F4030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9BB9-2DD2-D84F-8D28-0F4240E2D888}" type="datetimeFigureOut">
              <a:rPr lang="tr-TR" smtClean="0"/>
              <a:t>26.04.2025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9C9F26AB-9417-5AA4-E0D6-F63E9CE24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719C6291-C2D1-C2DA-602C-A5EC7736F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147A-11A7-0E47-89F4-8665A4460B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9110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632AF6-AD9C-63B8-7BA1-3727E1AD5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7191FA4B-A7B5-727E-1910-DADD19E9C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9BB9-2DD2-D84F-8D28-0F4240E2D888}" type="datetimeFigureOut">
              <a:rPr lang="tr-TR" smtClean="0"/>
              <a:t>26.04.2025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0E313F5-A80A-1A98-07A9-347C8CB6A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2E2C9FC-9412-01D2-2DF2-E55BC859A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147A-11A7-0E47-89F4-8665A4460B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4551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A37B38E-DDD6-A741-2911-9DEEA1FCB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9BB9-2DD2-D84F-8D28-0F4240E2D888}" type="datetimeFigureOut">
              <a:rPr lang="tr-TR" smtClean="0"/>
              <a:t>26.04.2025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BDD8012E-A5C9-B42D-9261-0C7672125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849CB39-3FCE-E758-272F-4369199E8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147A-11A7-0E47-89F4-8665A4460B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7185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7E7181C-A901-6088-3781-37DE5DFB1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79E672A-6554-668F-FDF3-B0B0A7CF7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5611764-1071-66C1-4DB2-BED545719F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42F24E3-09DD-B7E8-0B53-3AE11A7F6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9BB9-2DD2-D84F-8D28-0F4240E2D888}" type="datetimeFigureOut">
              <a:rPr lang="tr-TR" smtClean="0"/>
              <a:t>26.04.2025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593783D-99F3-6D6D-9351-01465CC30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1D7CFEC-5457-B6B4-CF80-C56B86149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147A-11A7-0E47-89F4-8665A4460B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5169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4F5B0BE-2BD7-7BBD-D3C9-44CF6FEA2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651A75DA-8BFF-64D1-EFE5-72067D938D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061592E-CEA3-79F7-F359-D53EFB5C9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B906ECB-1DBF-1A7A-99D8-F47474EE4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9BB9-2DD2-D84F-8D28-0F4240E2D888}" type="datetimeFigureOut">
              <a:rPr lang="tr-TR" smtClean="0"/>
              <a:t>26.04.2025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CD2DB55-D229-FF17-E12D-A30560EFB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4732A9C-1F6B-77C9-72DF-E73853B96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147A-11A7-0E47-89F4-8665A4460B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901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2CE4935-D240-1A9B-CC8E-5E57C7D33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36C2187-0BBF-B0B0-37D3-494D7E4BD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EEE5030-538A-C977-C9AA-8CE8CA0E40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629BB9-2DD2-D84F-8D28-0F4240E2D888}" type="datetimeFigureOut">
              <a:rPr lang="tr-TR" smtClean="0"/>
              <a:t>26.04.2025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1B9DD9D-6F60-B64E-E7E0-A5DDB5EBD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F643D04-9CB7-A9D1-54D2-730151585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05147A-11A7-0E47-89F4-8665A4460B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397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alenica.gr/images/products/8Y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hyperlink" Target="http://images.google.com.tr/imgres?imgurl=http://www.netitor.com/photos/schools/fsu/nonsport/sportsmed/epistaxis.jpg&amp;imgrefurl=http://seminoles.cstv.com/sportmed/field-experience.html&amp;h=150&amp;w=200&amp;sz=16&amp;hl=tr&amp;start=62&amp;tbnid=1MZgR33RVtCcgM:&amp;tbnh=78&amp;tbnw=104&amp;prev=/images?q%3Depistaxis%26start%3D60%26gbv%3D2%26ndsp%3D20%26svnum%3D10%26hl%3Dtr%26sa%3DN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hyperlink" Target="http://images.google.com.tr/imgres?imgurl=http://www.kmhk.kmu.edu.tw/medhome/Intra_med/med_o/search/images/t1/Transamin%201000mg2.jpg&amp;imgrefurl=http://www.kmhk.kmu.edu.tw/medhome/Intra_med/med_o/search/KWdata.asp&amp;h=600&amp;w=800&amp;sz=68&amp;hl=tr&amp;start=1&amp;um=1&amp;tbnid=bEuNVc4QdSJZLM:&amp;tbnh=107&amp;tbnw=143&amp;prev=/images?q%3DTransamin%26svnum%3D10%26um%3D1%26hl%3Dtr%26sa%3D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.tr/imgres?imgurl=http://www.fako.com.tr/UploadFiles/26.jpg&amp;imgrefurl=http://www.fako.com.tr/gruphes.asp?groupcode%3D002&amp;h=100&amp;w=152&amp;sz=8&amp;hl=tr&amp;start=127&amp;um=1&amp;tbnid=wqAhS4eg-P-flM:&amp;tbnh=63&amp;tbnw=96&amp;prev=/images?q%3DTransamin%26start%3D120%26ndsp%3D20%26svnum%3D10%26um%3D1%26hl%3Dtr%26sa%3DN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://images.google.com.tr/imgres?imgurl=http://www.srisangworn.go.th/albums/album112/main1.jpg&amp;imgrefurl=http://www.srisangworn.go.th/index.php?module%3DContentExpress%26func%3Ddisplay%26ceid%3D216&amp;h=199&amp;w=167&amp;sz=13&amp;hl=tr&amp;start=54&amp;um=1&amp;tbnid=QMyxKcw_p2yZtM:&amp;tbnh=104&amp;tbnw=87&amp;prev=/images?q%3DTransamin%26start%3D40%26ndsp%3D20%26svnum%3D10%26um%3D1%26hl%3Dtr%26sa%3DN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ages.google.com.tr/imgres?imgurl=http://services.epnet.com/GetImage.aspx/getImage.aspx?ImageIID%3D4981&amp;imgrefurl=http://healthlibrary.epnet.com/GetContent.aspx?token%3D8482e079-8512-47c2-960c-a403c77a5e4c%26chunkiid%3D14873&amp;h=257&amp;w=390&amp;sz=14&amp;hl=tr&amp;start=4&amp;um=1&amp;tbnid=OOQ2tDnC9BfAhM:&amp;tbnh=81&amp;tbnw=123&amp;prev=/images?q%3Dteeth%2Bextraction%26svnum%3D10%26um%3D1%26hl%3Dtr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BC0839C-E5AD-4B49-3A48-49A0AEF7F7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493949"/>
            <a:ext cx="8991600" cy="2538715"/>
          </a:xfrm>
        </p:spPr>
        <p:txBody>
          <a:bodyPr>
            <a:normAutofit/>
          </a:bodyPr>
          <a:lstStyle/>
          <a:p>
            <a:r>
              <a:rPr lang="tr-TR" sz="4400" dirty="0" err="1">
                <a:solidFill>
                  <a:srgbClr val="244084"/>
                </a:solidFill>
                <a:effectLst/>
                <a:latin typeface="Helvetica" pitchFamily="2" charset="0"/>
              </a:rPr>
              <a:t>vWH’da</a:t>
            </a:r>
            <a:r>
              <a:rPr lang="tr-TR" sz="4400" dirty="0">
                <a:solidFill>
                  <a:srgbClr val="244084"/>
                </a:solidFill>
                <a:effectLst/>
                <a:latin typeface="Helvetica" pitchFamily="2" charset="0"/>
              </a:rPr>
              <a:t> Doğru Tanı, </a:t>
            </a:r>
            <a:br>
              <a:rPr lang="tr-TR" sz="4400" dirty="0">
                <a:solidFill>
                  <a:srgbClr val="244084"/>
                </a:solidFill>
                <a:effectLst/>
                <a:latin typeface="Helvetica" pitchFamily="2" charset="0"/>
              </a:rPr>
            </a:br>
            <a:r>
              <a:rPr lang="tr-TR" sz="4400" dirty="0" err="1">
                <a:solidFill>
                  <a:srgbClr val="244084"/>
                </a:solidFill>
                <a:effectLst/>
                <a:latin typeface="Helvetica" pitchFamily="2" charset="0"/>
              </a:rPr>
              <a:t>vWF’ün</a:t>
            </a:r>
            <a:r>
              <a:rPr lang="tr-TR" sz="4400" dirty="0">
                <a:solidFill>
                  <a:srgbClr val="244084"/>
                </a:solidFill>
                <a:effectLst/>
                <a:latin typeface="Helvetica" pitchFamily="2" charset="0"/>
              </a:rPr>
              <a:t> Uygun Kullanımı</a:t>
            </a:r>
            <a:br>
              <a:rPr lang="tr-TR" dirty="0">
                <a:solidFill>
                  <a:srgbClr val="244084"/>
                </a:solidFill>
                <a:effectLst/>
                <a:latin typeface="Helvetica" pitchFamily="2" charset="0"/>
              </a:rPr>
            </a:br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867F8DD-8DCB-0ED3-94AB-A431ACD002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chemeClr val="bg2">
                    <a:lumMod val="25000"/>
                  </a:schemeClr>
                </a:solidFill>
              </a:rPr>
              <a:t>Uz. Dr. Nurgül </a:t>
            </a:r>
            <a:r>
              <a:rPr lang="tr-TR" dirty="0" err="1">
                <a:solidFill>
                  <a:schemeClr val="bg2">
                    <a:lumMod val="25000"/>
                  </a:schemeClr>
                </a:solidFill>
              </a:rPr>
              <a:t>Yönyül</a:t>
            </a:r>
            <a:r>
              <a:rPr lang="tr-TR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r>
              <a:rPr lang="tr-TR" dirty="0">
                <a:solidFill>
                  <a:schemeClr val="bg2">
                    <a:lumMod val="25000"/>
                  </a:schemeClr>
                </a:solidFill>
              </a:rPr>
              <a:t>Pediatrik Hematoloji-Onkoloji ve Pediatrik KİT Ünitesi</a:t>
            </a:r>
          </a:p>
          <a:p>
            <a:r>
              <a:rPr lang="tr-TR" dirty="0">
                <a:solidFill>
                  <a:schemeClr val="bg2">
                    <a:lumMod val="25000"/>
                  </a:schemeClr>
                </a:solidFill>
              </a:rPr>
              <a:t>Acıbadem Adana Hastanesi</a:t>
            </a:r>
          </a:p>
          <a:p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2B2A3FAC-B35A-4928-AA15-8480E386DB80}"/>
              </a:ext>
            </a:extLst>
          </p:cNvPr>
          <p:cNvSpPr txBox="1"/>
          <p:nvPr/>
        </p:nvSpPr>
        <p:spPr>
          <a:xfrm>
            <a:off x="1330033" y="5872241"/>
            <a:ext cx="9531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tr-TR" sz="1600" i="1" dirty="0">
                <a:solidFill>
                  <a:schemeClr val="bg2">
                    <a:lumMod val="10000"/>
                  </a:schemeClr>
                </a:solidFill>
              </a:rPr>
              <a:t>26/04/2025, Mersin, </a:t>
            </a:r>
            <a:r>
              <a:rPr lang="tr-TR" sz="1600" i="1" strike="noStrike" dirty="0">
                <a:solidFill>
                  <a:schemeClr val="bg2">
                    <a:lumMod val="10000"/>
                  </a:schemeClr>
                </a:solidFill>
                <a:effectLst/>
              </a:rPr>
              <a:t>1. Akdeniz Hematoloji ve İmmünoloji Sempozyumu</a:t>
            </a:r>
          </a:p>
        </p:txBody>
      </p:sp>
      <p:pic>
        <p:nvPicPr>
          <p:cNvPr id="5" name="Picture 9" descr="platelets%20small">
            <a:extLst>
              <a:ext uri="{FF2B5EF4-FFF2-40B4-BE49-F238E27FC236}">
                <a16:creationId xmlns:a16="http://schemas.microsoft.com/office/drawing/2014/main" id="{7FCA7795-ECBD-4E58-042A-ED56BD96A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488" y="5043162"/>
            <a:ext cx="24495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 descr="yazı tipi, metin, grafik, logo içeren bir resim&#10;&#10;Açıklama otomatik olarak oluşturuldu">
            <a:extLst>
              <a:ext uri="{FF2B5EF4-FFF2-40B4-BE49-F238E27FC236}">
                <a16:creationId xmlns:a16="http://schemas.microsoft.com/office/drawing/2014/main" id="{4C8A507A-4A52-295D-2AA0-03A7C0513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19" y="-4651"/>
            <a:ext cx="39878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04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EC9FEAA-6AD2-AB67-0999-D901EAECD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vWH</a:t>
            </a:r>
            <a:r>
              <a:rPr lang="tr-TR" dirty="0"/>
              <a:t> Tanısal Yaklaşım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4CD95B7-D14C-E154-27DD-7B38E825F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tr-TR" altLang="en-US" sz="2800" dirty="0"/>
              <a:t>Mukozal tip kanama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2800" dirty="0"/>
              <a:t>Uzamış APTZ                		</a:t>
            </a:r>
            <a:r>
              <a:rPr lang="tr-TR" altLang="en-US" sz="2800" b="1" dirty="0" err="1">
                <a:solidFill>
                  <a:srgbClr val="0033CC"/>
                </a:solidFill>
              </a:rPr>
              <a:t>vWH</a:t>
            </a:r>
            <a:r>
              <a:rPr lang="tr-TR" altLang="en-US" sz="2800" b="1" dirty="0">
                <a:solidFill>
                  <a:srgbClr val="0033CC"/>
                </a:solidFill>
              </a:rPr>
              <a:t> ???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2800" dirty="0"/>
              <a:t>Uzamış KZ</a:t>
            </a:r>
          </a:p>
          <a:p>
            <a:endParaRPr lang="tr-TR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dirty="0"/>
              <a:t>*** </a:t>
            </a:r>
            <a:r>
              <a:rPr lang="tr-TR" altLang="en-US" sz="2800" b="1" u="sng" dirty="0">
                <a:solidFill>
                  <a:srgbClr val="FF0000"/>
                </a:solidFill>
              </a:rPr>
              <a:t>Ancak </a:t>
            </a:r>
            <a:r>
              <a:rPr lang="tr-TR" altLang="en-US" sz="2800" dirty="0">
                <a:solidFill>
                  <a:srgbClr val="FF0000"/>
                </a:solidFill>
              </a:rPr>
              <a:t>: </a:t>
            </a:r>
            <a:r>
              <a:rPr lang="tr-TR" altLang="en-US" sz="2800" dirty="0"/>
              <a:t>“APTZ testi F VIII:C düzeyi % 40’ın altına düşünce uzar…”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altLang="en-US" dirty="0"/>
          </a:p>
          <a:p>
            <a:pPr eaLnBrk="1" hangingPunct="1">
              <a:lnSpc>
                <a:spcPct val="90000"/>
              </a:lnSpc>
            </a:pPr>
            <a:r>
              <a:rPr lang="tr-TR" altLang="en-US" sz="2800" dirty="0"/>
              <a:t>Tip 1</a:t>
            </a:r>
          </a:p>
          <a:p>
            <a:r>
              <a:rPr lang="tr-TR" altLang="en-US" sz="2800" dirty="0"/>
              <a:t>Tip 2A 		</a:t>
            </a:r>
            <a:r>
              <a:rPr lang="tr-TR" altLang="en-US" sz="2800" b="0" dirty="0"/>
              <a:t>büyük kısmında APTZ normal</a:t>
            </a:r>
            <a:endParaRPr lang="tr-TR" altLang="en-US" sz="2800" dirty="0"/>
          </a:p>
          <a:p>
            <a:pPr eaLnBrk="1" hangingPunct="1">
              <a:lnSpc>
                <a:spcPct val="90000"/>
              </a:lnSpc>
            </a:pPr>
            <a:r>
              <a:rPr lang="tr-TR" altLang="en-US" sz="2800" dirty="0"/>
              <a:t>Tip 2B          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2800" dirty="0"/>
              <a:t>Tip 2M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altLang="en-US" sz="2800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3" name="Sağ Küme Ayracı 2">
            <a:extLst>
              <a:ext uri="{FF2B5EF4-FFF2-40B4-BE49-F238E27FC236}">
                <a16:creationId xmlns:a16="http://schemas.microsoft.com/office/drawing/2014/main" id="{E7E35759-48C1-FBFF-4F6C-2EDFE23FD8F1}"/>
              </a:ext>
            </a:extLst>
          </p:cNvPr>
          <p:cNvSpPr/>
          <p:nvPr/>
        </p:nvSpPr>
        <p:spPr>
          <a:xfrm>
            <a:off x="2764468" y="4253023"/>
            <a:ext cx="574158" cy="1360968"/>
          </a:xfrm>
          <a:prstGeom prst="rightBrac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Sağ Küme Ayracı 3">
            <a:extLst>
              <a:ext uri="{FF2B5EF4-FFF2-40B4-BE49-F238E27FC236}">
                <a16:creationId xmlns:a16="http://schemas.microsoft.com/office/drawing/2014/main" id="{D249BDDA-CAD1-44AC-E297-5093B222D895}"/>
              </a:ext>
            </a:extLst>
          </p:cNvPr>
          <p:cNvSpPr/>
          <p:nvPr/>
        </p:nvSpPr>
        <p:spPr>
          <a:xfrm>
            <a:off x="4362896" y="2044995"/>
            <a:ext cx="574158" cy="999461"/>
          </a:xfrm>
          <a:prstGeom prst="rightBrac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4950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070F45-16C3-8CBB-7413-2554503FD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vWH</a:t>
            </a:r>
            <a:r>
              <a:rPr lang="tr-TR" dirty="0"/>
              <a:t> Tanısal Yaklaşım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8B9643F-A917-8430-1BE6-A732EC9CB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buFontTx/>
              <a:buNone/>
            </a:pPr>
            <a:r>
              <a:rPr lang="tr-TR" altLang="en-US" sz="2800" dirty="0"/>
              <a:t>	</a:t>
            </a:r>
            <a:r>
              <a:rPr lang="tr-TR" altLang="en-US" sz="3200" b="1" dirty="0">
                <a:solidFill>
                  <a:srgbClr val="FF0000"/>
                </a:solidFill>
              </a:rPr>
              <a:t>1.</a:t>
            </a:r>
            <a:r>
              <a:rPr lang="tr-TR" altLang="en-US" sz="3200" dirty="0"/>
              <a:t> Trombosit sayısı ve morfolojisi</a:t>
            </a:r>
          </a:p>
          <a:p>
            <a:pPr eaLnBrk="1" hangingPunct="1">
              <a:buFontTx/>
              <a:buNone/>
            </a:pPr>
            <a:endParaRPr lang="tr-TR" altLang="en-US" sz="1000" dirty="0"/>
          </a:p>
          <a:p>
            <a:pPr eaLnBrk="1" hangingPunct="1">
              <a:buFontTx/>
              <a:buNone/>
            </a:pPr>
            <a:r>
              <a:rPr lang="tr-TR" altLang="en-US" sz="3200" dirty="0"/>
              <a:t>	</a:t>
            </a:r>
            <a:r>
              <a:rPr lang="tr-TR" altLang="en-US" sz="3200" b="1" dirty="0">
                <a:solidFill>
                  <a:srgbClr val="FF0000"/>
                </a:solidFill>
              </a:rPr>
              <a:t>2.</a:t>
            </a:r>
            <a:r>
              <a:rPr lang="tr-TR" altLang="en-US" sz="3200" dirty="0"/>
              <a:t> Kanama zamanı (</a:t>
            </a:r>
            <a:r>
              <a:rPr lang="tr-TR" altLang="en-US" sz="3200" b="1" dirty="0">
                <a:solidFill>
                  <a:srgbClr val="0033CC"/>
                </a:solidFill>
              </a:rPr>
              <a:t>PFA-100</a:t>
            </a:r>
            <a:r>
              <a:rPr lang="tr-TR" altLang="en-US" sz="3200" dirty="0"/>
              <a:t>)</a:t>
            </a:r>
          </a:p>
          <a:p>
            <a:pPr eaLnBrk="1" hangingPunct="1">
              <a:buFontTx/>
              <a:buNone/>
            </a:pPr>
            <a:endParaRPr lang="tr-TR" altLang="en-US" sz="1000" dirty="0"/>
          </a:p>
          <a:p>
            <a:pPr eaLnBrk="1" hangingPunct="1">
              <a:buFontTx/>
              <a:buNone/>
            </a:pPr>
            <a:r>
              <a:rPr lang="tr-TR" altLang="en-US" sz="3200" dirty="0"/>
              <a:t>	</a:t>
            </a:r>
            <a:r>
              <a:rPr lang="tr-TR" altLang="en-US" sz="3200" b="1" dirty="0">
                <a:solidFill>
                  <a:srgbClr val="FF0000"/>
                </a:solidFill>
              </a:rPr>
              <a:t>3.</a:t>
            </a:r>
            <a:r>
              <a:rPr lang="tr-TR" altLang="en-US" sz="3200" dirty="0"/>
              <a:t> </a:t>
            </a:r>
            <a:r>
              <a:rPr lang="tr-TR" altLang="en-US" sz="3200" dirty="0" err="1"/>
              <a:t>vWF:Ag</a:t>
            </a:r>
            <a:r>
              <a:rPr lang="tr-TR" altLang="en-US" sz="3200" dirty="0"/>
              <a:t> düzeyi</a:t>
            </a:r>
          </a:p>
          <a:p>
            <a:pPr eaLnBrk="1" hangingPunct="1">
              <a:buFontTx/>
              <a:buNone/>
            </a:pPr>
            <a:r>
              <a:rPr lang="tr-TR" altLang="en-US" sz="3200" dirty="0"/>
              <a:t>		- </a:t>
            </a:r>
            <a:r>
              <a:rPr lang="tr-TR" altLang="en-US" sz="2800" b="1" dirty="0">
                <a:solidFill>
                  <a:srgbClr val="000099"/>
                </a:solidFill>
              </a:rPr>
              <a:t>Tip 1</a:t>
            </a:r>
            <a:r>
              <a:rPr lang="tr-TR" altLang="en-US" sz="2800" dirty="0"/>
              <a:t>: azalmış</a:t>
            </a:r>
          </a:p>
          <a:p>
            <a:pPr eaLnBrk="1" hangingPunct="1">
              <a:buFontTx/>
              <a:buNone/>
            </a:pPr>
            <a:r>
              <a:rPr lang="tr-TR" altLang="en-US" sz="2800" dirty="0"/>
              <a:t>		- </a:t>
            </a:r>
            <a:r>
              <a:rPr lang="tr-TR" altLang="en-US" sz="2800" b="1" dirty="0">
                <a:solidFill>
                  <a:srgbClr val="000099"/>
                </a:solidFill>
              </a:rPr>
              <a:t>Tip 2</a:t>
            </a:r>
            <a:r>
              <a:rPr lang="tr-TR" altLang="en-US" sz="2800" dirty="0"/>
              <a:t>: normal veya azalmış</a:t>
            </a:r>
          </a:p>
          <a:p>
            <a:pPr eaLnBrk="1" hangingPunct="1">
              <a:buFontTx/>
              <a:buNone/>
            </a:pPr>
            <a:r>
              <a:rPr lang="tr-TR" altLang="en-US" sz="2800" dirty="0"/>
              <a:t>		- </a:t>
            </a:r>
            <a:r>
              <a:rPr lang="tr-TR" altLang="en-US" sz="2800" b="1" dirty="0">
                <a:solidFill>
                  <a:srgbClr val="000099"/>
                </a:solidFill>
              </a:rPr>
              <a:t>Tip 3</a:t>
            </a:r>
            <a:r>
              <a:rPr lang="tr-TR" altLang="en-US" sz="2800" dirty="0"/>
              <a:t>: ölçülebilir düzeyin altında (&lt;0.01 u/dl)</a:t>
            </a:r>
          </a:p>
          <a:p>
            <a:pPr eaLnBrk="1" hangingPunct="1">
              <a:buFontTx/>
              <a:buNone/>
            </a:pPr>
            <a:endParaRPr lang="tr-TR" altLang="en-US" sz="1000" dirty="0"/>
          </a:p>
          <a:p>
            <a:pPr eaLnBrk="1" hangingPunct="1">
              <a:buFontTx/>
              <a:buNone/>
            </a:pPr>
            <a:r>
              <a:rPr lang="tr-TR" altLang="en-US" sz="3200" dirty="0"/>
              <a:t>	</a:t>
            </a:r>
            <a:r>
              <a:rPr lang="tr-TR" altLang="en-US" sz="3200" b="1" dirty="0">
                <a:solidFill>
                  <a:srgbClr val="FF0000"/>
                </a:solidFill>
              </a:rPr>
              <a:t>4.</a:t>
            </a:r>
            <a:r>
              <a:rPr lang="tr-TR" altLang="en-US" sz="3200" dirty="0"/>
              <a:t> </a:t>
            </a:r>
            <a:r>
              <a:rPr lang="tr-TR" altLang="en-US" sz="3200" dirty="0" err="1"/>
              <a:t>Ristosetin</a:t>
            </a:r>
            <a:r>
              <a:rPr lang="tr-TR" altLang="en-US" sz="3200" dirty="0"/>
              <a:t> kofaktör aktivitesi (</a:t>
            </a:r>
            <a:r>
              <a:rPr lang="tr-TR" altLang="en-US" sz="3200" b="1" dirty="0" err="1">
                <a:solidFill>
                  <a:srgbClr val="0033CC"/>
                </a:solidFill>
              </a:rPr>
              <a:t>RicoF</a:t>
            </a:r>
            <a:r>
              <a:rPr lang="tr-TR" altLang="en-US" sz="3200" dirty="0"/>
              <a:t>)</a:t>
            </a:r>
          </a:p>
          <a:p>
            <a:pPr eaLnBrk="1" hangingPunct="1">
              <a:buFontTx/>
              <a:buNone/>
            </a:pPr>
            <a:endParaRPr lang="tr-TR" altLang="en-US" sz="1000" dirty="0"/>
          </a:p>
          <a:p>
            <a:pPr eaLnBrk="1" hangingPunct="1">
              <a:buFontTx/>
              <a:buNone/>
            </a:pPr>
            <a:r>
              <a:rPr lang="tr-TR" altLang="en-US" sz="3200" dirty="0"/>
              <a:t>	</a:t>
            </a:r>
            <a:r>
              <a:rPr lang="tr-TR" altLang="en-US" sz="3200" b="1" dirty="0">
                <a:solidFill>
                  <a:srgbClr val="FF0000"/>
                </a:solidFill>
              </a:rPr>
              <a:t>5.</a:t>
            </a:r>
            <a:r>
              <a:rPr lang="tr-TR" altLang="en-US" sz="3200" dirty="0"/>
              <a:t> </a:t>
            </a:r>
            <a:r>
              <a:rPr lang="tr-TR" altLang="en-US" sz="3200" dirty="0" err="1"/>
              <a:t>Ristosetinle</a:t>
            </a:r>
            <a:r>
              <a:rPr lang="tr-TR" altLang="en-US" sz="3200" dirty="0"/>
              <a:t> trombosit agregasyonu (</a:t>
            </a:r>
            <a:r>
              <a:rPr lang="tr-TR" altLang="en-US" sz="3200" b="1" dirty="0">
                <a:solidFill>
                  <a:srgbClr val="0033CC"/>
                </a:solidFill>
              </a:rPr>
              <a:t>RİPA</a:t>
            </a:r>
            <a:r>
              <a:rPr lang="tr-TR" altLang="en-US" sz="3200" dirty="0"/>
              <a:t>)</a:t>
            </a:r>
          </a:p>
          <a:p>
            <a:pPr eaLnBrk="1" hangingPunct="1">
              <a:buFontTx/>
              <a:buNone/>
            </a:pPr>
            <a:endParaRPr lang="tr-TR" altLang="en-US" sz="1000" dirty="0"/>
          </a:p>
          <a:p>
            <a:pPr eaLnBrk="1" hangingPunct="1">
              <a:buFontTx/>
              <a:buNone/>
            </a:pPr>
            <a:r>
              <a:rPr lang="tr-TR" altLang="en-US" sz="3200" dirty="0"/>
              <a:t>	</a:t>
            </a:r>
            <a:r>
              <a:rPr lang="tr-TR" altLang="en-US" sz="3200" b="1" dirty="0">
                <a:solidFill>
                  <a:srgbClr val="FF0000"/>
                </a:solidFill>
              </a:rPr>
              <a:t>6.</a:t>
            </a:r>
            <a:r>
              <a:rPr lang="tr-TR" altLang="en-US" sz="3200" dirty="0"/>
              <a:t> Faktör VIII:C aktivitesi (</a:t>
            </a:r>
            <a:r>
              <a:rPr lang="tr-TR" altLang="en-US" sz="3200" b="1" dirty="0">
                <a:solidFill>
                  <a:srgbClr val="0033CC"/>
                </a:solidFill>
              </a:rPr>
              <a:t>FVIII:C</a:t>
            </a:r>
            <a:r>
              <a:rPr lang="tr-TR" altLang="en-US" sz="3200" dirty="0"/>
              <a:t>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63371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86D1EB-F153-80DA-7A24-7B4EE4961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Ristosetin</a:t>
            </a:r>
            <a:r>
              <a:rPr lang="tr-TR" dirty="0"/>
              <a:t> Kofaktör Aktivitesi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3035CC5-AFFC-CCD0-04F0-99DE9C4DA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z="2800" dirty="0"/>
              <a:t>Formalin ile fikse edilmiş normal trombositlere hasta plazması ve </a:t>
            </a:r>
            <a:r>
              <a:rPr lang="tr-TR" altLang="tr-TR" sz="2800" dirty="0" err="1"/>
              <a:t>ristosetin</a:t>
            </a:r>
            <a:r>
              <a:rPr lang="tr-TR" altLang="tr-TR" sz="2800" dirty="0"/>
              <a:t> eklenerek in-vitro aglütinasyonun </a:t>
            </a:r>
            <a:r>
              <a:rPr lang="tr-TR" altLang="tr-TR" sz="2800" dirty="0" err="1"/>
              <a:t>agregometre</a:t>
            </a:r>
            <a:r>
              <a:rPr lang="tr-TR" altLang="tr-TR" sz="2800" dirty="0"/>
              <a:t> ile değerlendirilmesi</a:t>
            </a:r>
          </a:p>
          <a:p>
            <a:endParaRPr lang="tr-TR" altLang="tr-TR" dirty="0"/>
          </a:p>
          <a:p>
            <a:pPr eaLnBrk="1" hangingPunct="1"/>
            <a:r>
              <a:rPr lang="tr-TR" altLang="tr-TR" sz="2800" b="1" dirty="0">
                <a:solidFill>
                  <a:srgbClr val="000099"/>
                </a:solidFill>
              </a:rPr>
              <a:t>Tip 1</a:t>
            </a:r>
            <a:r>
              <a:rPr lang="tr-TR" altLang="tr-TR" sz="2800" dirty="0"/>
              <a:t> de; </a:t>
            </a:r>
            <a:r>
              <a:rPr lang="tr-TR" altLang="tr-TR" sz="2800" dirty="0" err="1"/>
              <a:t>vWF:Ag’e</a:t>
            </a:r>
            <a:r>
              <a:rPr lang="tr-TR" altLang="tr-TR" sz="2800" dirty="0"/>
              <a:t> paralel olarak azalır</a:t>
            </a:r>
          </a:p>
          <a:p>
            <a:pPr eaLnBrk="1" hangingPunct="1"/>
            <a:endParaRPr lang="tr-TR" altLang="tr-TR" sz="1050" dirty="0"/>
          </a:p>
          <a:p>
            <a:pPr eaLnBrk="1" hangingPunct="1"/>
            <a:r>
              <a:rPr lang="tr-TR" altLang="tr-TR" sz="2800" b="1" dirty="0">
                <a:solidFill>
                  <a:srgbClr val="000099"/>
                </a:solidFill>
              </a:rPr>
              <a:t>Tip 3</a:t>
            </a:r>
            <a:r>
              <a:rPr lang="tr-TR" altLang="tr-TR" sz="2800" dirty="0"/>
              <a:t> de; ölçülebilir değerin altındadır</a:t>
            </a:r>
          </a:p>
          <a:p>
            <a:pPr eaLnBrk="1" hangingPunct="1"/>
            <a:endParaRPr lang="tr-TR" altLang="tr-TR" sz="1050" dirty="0"/>
          </a:p>
          <a:p>
            <a:pPr eaLnBrk="1" hangingPunct="1"/>
            <a:r>
              <a:rPr lang="tr-TR" altLang="tr-TR" sz="2800" b="1" dirty="0">
                <a:solidFill>
                  <a:srgbClr val="000099"/>
                </a:solidFill>
              </a:rPr>
              <a:t>Tip 2A</a:t>
            </a:r>
            <a:r>
              <a:rPr lang="tr-TR" altLang="tr-TR" sz="2800" dirty="0"/>
              <a:t> ve </a:t>
            </a:r>
            <a:r>
              <a:rPr lang="tr-TR" altLang="tr-TR" sz="2800" b="1" dirty="0">
                <a:solidFill>
                  <a:srgbClr val="000099"/>
                </a:solidFill>
              </a:rPr>
              <a:t>2M</a:t>
            </a:r>
            <a:r>
              <a:rPr lang="tr-TR" altLang="tr-TR" sz="2800" dirty="0"/>
              <a:t> de ise; </a:t>
            </a:r>
            <a:r>
              <a:rPr lang="tr-TR" altLang="tr-TR" sz="2800" dirty="0" err="1"/>
              <a:t>vWF:Ag’den</a:t>
            </a:r>
            <a:r>
              <a:rPr lang="tr-TR" altLang="tr-TR" sz="2800" dirty="0"/>
              <a:t> daha fazla azalmıştır </a:t>
            </a:r>
          </a:p>
          <a:p>
            <a:pPr eaLnBrk="1" hangingPunct="1">
              <a:buFontTx/>
              <a:buNone/>
            </a:pPr>
            <a:r>
              <a:rPr lang="tr-TR" altLang="tr-TR" sz="2400" dirty="0"/>
              <a:t>                                               (</a:t>
            </a:r>
            <a:r>
              <a:rPr lang="tr-TR" altLang="tr-TR" sz="2400" b="1" dirty="0" err="1"/>
              <a:t>RicoF</a:t>
            </a:r>
            <a:r>
              <a:rPr lang="tr-TR" altLang="tr-TR" sz="2400" dirty="0"/>
              <a:t> / </a:t>
            </a:r>
            <a:r>
              <a:rPr lang="tr-TR" altLang="tr-TR" sz="2400" b="1" dirty="0" err="1"/>
              <a:t>vWF:Ag</a:t>
            </a:r>
            <a:r>
              <a:rPr lang="tr-TR" altLang="tr-TR" sz="2400" dirty="0"/>
              <a:t> oranı </a:t>
            </a:r>
            <a:r>
              <a:rPr lang="tr-TR" altLang="tr-TR" sz="2400" b="1" dirty="0"/>
              <a:t>&lt; </a:t>
            </a:r>
            <a:r>
              <a:rPr lang="tr-TR" altLang="tr-TR" sz="2400" b="1" dirty="0">
                <a:solidFill>
                  <a:srgbClr val="990000"/>
                </a:solidFill>
              </a:rPr>
              <a:t>0.6</a:t>
            </a:r>
            <a:r>
              <a:rPr lang="tr-TR" altLang="tr-TR" sz="2400" dirty="0"/>
              <a:t>) </a:t>
            </a:r>
          </a:p>
          <a:p>
            <a:endParaRPr lang="tr-TR" altLang="tr-TR" sz="28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73648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66A044-A37A-D30B-0100-83CF04098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Ristosetin</a:t>
            </a:r>
            <a:r>
              <a:rPr lang="tr-TR" dirty="0"/>
              <a:t> ile Trombosit Agregasyonu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F3C54FB-C25B-DBA7-9890-833A69D66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altLang="tr-TR" sz="2800" dirty="0"/>
              <a:t>1 mg/ml </a:t>
            </a:r>
            <a:r>
              <a:rPr lang="tr-TR" altLang="tr-TR" sz="2800" dirty="0" err="1"/>
              <a:t>ristosetin</a:t>
            </a:r>
            <a:r>
              <a:rPr lang="tr-TR" altLang="tr-TR" sz="2800" dirty="0"/>
              <a:t> yoğunluğunda incelenen trombosit agregasyonu</a:t>
            </a:r>
          </a:p>
          <a:p>
            <a:pPr eaLnBrk="1" hangingPunct="1"/>
            <a:r>
              <a:rPr lang="tr-TR" altLang="tr-TR" sz="2800" b="1" dirty="0">
                <a:solidFill>
                  <a:srgbClr val="000099"/>
                </a:solidFill>
              </a:rPr>
              <a:t>Tip 3</a:t>
            </a:r>
            <a:r>
              <a:rPr lang="tr-TR" altLang="tr-TR" sz="2800" dirty="0"/>
              <a:t> </a:t>
            </a:r>
            <a:r>
              <a:rPr lang="tr-TR" altLang="tr-TR" sz="2800" dirty="0">
                <a:sym typeface="Wingdings" pitchFamily="2" charset="2"/>
              </a:rPr>
              <a:t></a:t>
            </a:r>
            <a:r>
              <a:rPr lang="tr-TR" altLang="tr-TR" sz="2800" dirty="0"/>
              <a:t> “Tam yanıtsızlık”</a:t>
            </a:r>
          </a:p>
          <a:p>
            <a:pPr eaLnBrk="1" hangingPunct="1"/>
            <a:endParaRPr lang="tr-TR" altLang="tr-TR" sz="1050" dirty="0"/>
          </a:p>
          <a:p>
            <a:pPr eaLnBrk="1" hangingPunct="1"/>
            <a:r>
              <a:rPr lang="tr-TR" altLang="tr-TR" sz="2800" b="1" dirty="0">
                <a:solidFill>
                  <a:srgbClr val="000099"/>
                </a:solidFill>
              </a:rPr>
              <a:t>Tip 1</a:t>
            </a:r>
            <a:r>
              <a:rPr lang="tr-TR" altLang="tr-TR" sz="2800" dirty="0"/>
              <a:t> </a:t>
            </a:r>
            <a:r>
              <a:rPr lang="tr-TR" altLang="tr-TR" sz="2800" dirty="0">
                <a:sym typeface="Wingdings" pitchFamily="2" charset="2"/>
              </a:rPr>
              <a:t></a:t>
            </a:r>
            <a:r>
              <a:rPr lang="tr-TR" altLang="tr-TR" sz="2800" dirty="0"/>
              <a:t> “Normal veya azalmış yanıt”</a:t>
            </a:r>
          </a:p>
          <a:p>
            <a:pPr eaLnBrk="1" hangingPunct="1"/>
            <a:endParaRPr lang="tr-TR" altLang="tr-TR" sz="1050" dirty="0"/>
          </a:p>
          <a:p>
            <a:pPr eaLnBrk="1" hangingPunct="1"/>
            <a:r>
              <a:rPr lang="tr-TR" altLang="tr-TR" sz="2800" b="1" dirty="0">
                <a:solidFill>
                  <a:srgbClr val="000099"/>
                </a:solidFill>
              </a:rPr>
              <a:t>Tip 2A</a:t>
            </a:r>
            <a:r>
              <a:rPr lang="tr-TR" altLang="tr-TR" sz="2800" dirty="0"/>
              <a:t> ve </a:t>
            </a:r>
            <a:r>
              <a:rPr lang="tr-TR" altLang="tr-TR" sz="2800" b="1" dirty="0">
                <a:solidFill>
                  <a:srgbClr val="000099"/>
                </a:solidFill>
              </a:rPr>
              <a:t>2M</a:t>
            </a:r>
            <a:r>
              <a:rPr lang="tr-TR" altLang="tr-TR" sz="2800" dirty="0"/>
              <a:t> </a:t>
            </a:r>
            <a:r>
              <a:rPr lang="tr-TR" altLang="tr-TR" sz="2800" dirty="0">
                <a:sym typeface="Wingdings" pitchFamily="2" charset="2"/>
              </a:rPr>
              <a:t></a:t>
            </a:r>
            <a:r>
              <a:rPr lang="tr-TR" altLang="tr-TR" sz="2800" dirty="0"/>
              <a:t> “Belirgin azalma veya tam yanıtsızlık”</a:t>
            </a:r>
          </a:p>
          <a:p>
            <a:pPr eaLnBrk="1" hangingPunct="1"/>
            <a:endParaRPr lang="tr-TR" altLang="tr-TR" sz="2800" dirty="0"/>
          </a:p>
          <a:p>
            <a:pPr eaLnBrk="1" hangingPunct="1"/>
            <a:r>
              <a:rPr lang="tr-TR" altLang="tr-TR" sz="3200" b="1" dirty="0">
                <a:solidFill>
                  <a:srgbClr val="0000CC"/>
                </a:solidFill>
              </a:rPr>
              <a:t>Tip 2B </a:t>
            </a:r>
            <a:r>
              <a:rPr lang="tr-TR" altLang="tr-TR" sz="3200" dirty="0">
                <a:solidFill>
                  <a:srgbClr val="0000CC"/>
                </a:solidFill>
              </a:rPr>
              <a:t>de ise: </a:t>
            </a:r>
            <a:r>
              <a:rPr lang="tr-TR" altLang="tr-TR" sz="2800" dirty="0"/>
              <a:t>Normal bireylerde agregasyon yanıtı oluşturmayan çok düşük </a:t>
            </a:r>
            <a:r>
              <a:rPr lang="tr-TR" altLang="tr-TR" sz="2800" dirty="0" err="1"/>
              <a:t>ristosetin</a:t>
            </a:r>
            <a:r>
              <a:rPr lang="tr-TR" altLang="tr-TR" sz="2800" dirty="0"/>
              <a:t> dozlarında (&lt;0.06 - 0.1 mg/ml) </a:t>
            </a:r>
            <a:r>
              <a:rPr lang="tr-TR" altLang="tr-TR" sz="2800" b="1" i="1" dirty="0"/>
              <a:t>agregasyon (+)</a:t>
            </a:r>
          </a:p>
        </p:txBody>
      </p:sp>
    </p:spTree>
    <p:extLst>
      <p:ext uri="{BB962C8B-B14F-4D97-AF65-F5344CB8AC3E}">
        <p14:creationId xmlns:p14="http://schemas.microsoft.com/office/powerpoint/2010/main" val="3824176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65787C6-7B2A-B9CA-0496-61CC1A282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Multimer</a:t>
            </a:r>
            <a:r>
              <a:rPr lang="tr-TR" dirty="0"/>
              <a:t> Analizi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EA8B548-BC7A-8A96-C302-E805139406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224" y="1637414"/>
            <a:ext cx="8889064" cy="46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131FD0-4736-3E24-1A08-4EC11123A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223" y="2105245"/>
            <a:ext cx="8899321" cy="38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81F77EC9-3651-04F0-BA9A-C4E34E5A912F}"/>
              </a:ext>
            </a:extLst>
          </p:cNvPr>
          <p:cNvSpPr/>
          <p:nvPr/>
        </p:nvSpPr>
        <p:spPr>
          <a:xfrm>
            <a:off x="5252484" y="1637414"/>
            <a:ext cx="843516" cy="3806456"/>
          </a:xfrm>
          <a:prstGeom prst="rect">
            <a:avLst/>
          </a:prstGeom>
          <a:noFill/>
          <a:ln w="762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C5521E4B-15FB-7B18-FA00-3F0D2355D7D7}"/>
              </a:ext>
            </a:extLst>
          </p:cNvPr>
          <p:cNvSpPr/>
          <p:nvPr/>
        </p:nvSpPr>
        <p:spPr>
          <a:xfrm>
            <a:off x="6191690" y="1640959"/>
            <a:ext cx="843516" cy="3806456"/>
          </a:xfrm>
          <a:prstGeom prst="rect">
            <a:avLst/>
          </a:prstGeom>
          <a:noFill/>
          <a:ln w="762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514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BCBF0C7-B3F6-1EBB-2947-7EFDA3F47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Tanı Algoritması-1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A53507B0-8067-5712-25C1-727CFCBAA6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4277214"/>
              </p:ext>
            </p:extLst>
          </p:nvPr>
        </p:nvGraphicFramePr>
        <p:xfrm>
          <a:off x="3346153" y="1747520"/>
          <a:ext cx="5499691" cy="2424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1">
            <a:extLst>
              <a:ext uri="{FF2B5EF4-FFF2-40B4-BE49-F238E27FC236}">
                <a16:creationId xmlns:a16="http://schemas.microsoft.com/office/drawing/2014/main" id="{9ECD73F5-6941-AE57-45DF-477539E70D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9715" y="4306449"/>
            <a:ext cx="8497784" cy="1747582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78D739DE-A122-3435-F2BD-13A5CB35B99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726" b="56090"/>
          <a:stretch/>
        </p:blipFill>
        <p:spPr>
          <a:xfrm>
            <a:off x="6095999" y="132920"/>
            <a:ext cx="5762598" cy="1278568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4AF63B98-CF93-70E6-6AA7-F4A60DC967F2}"/>
              </a:ext>
            </a:extLst>
          </p:cNvPr>
          <p:cNvSpPr txBox="1"/>
          <p:nvPr/>
        </p:nvSpPr>
        <p:spPr>
          <a:xfrm>
            <a:off x="989503" y="6382276"/>
            <a:ext cx="235665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900" dirty="0">
                <a:solidFill>
                  <a:srgbClr val="212121"/>
                </a:solidFill>
                <a:latin typeface="BlinkMacSystemFont"/>
              </a:rPr>
              <a:t>7</a:t>
            </a:r>
            <a:r>
              <a:rPr lang="tr-TR" sz="900" b="0" i="0" dirty="0">
                <a:solidFill>
                  <a:srgbClr val="212121"/>
                </a:solidFill>
                <a:effectLst/>
                <a:latin typeface="BlinkMacSystemFont"/>
              </a:rPr>
              <a:t>. Blood Adv. 2021 Jan 12;5:280-300</a:t>
            </a:r>
            <a:endParaRPr lang="tr-TR" sz="900" dirty="0"/>
          </a:p>
        </p:txBody>
      </p:sp>
    </p:spTree>
    <p:extLst>
      <p:ext uri="{BB962C8B-B14F-4D97-AF65-F5344CB8AC3E}">
        <p14:creationId xmlns:p14="http://schemas.microsoft.com/office/powerpoint/2010/main" val="260739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B08CAF5-5667-94B2-7787-879EAFF620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81423" y="275272"/>
            <a:ext cx="5961813" cy="6127750"/>
          </a:xfrm>
          <a:prstGeom prst="rect">
            <a:avLst/>
          </a:prstGeom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50B4FC06-2881-B489-392F-0A6C0269CA38}"/>
              </a:ext>
            </a:extLst>
          </p:cNvPr>
          <p:cNvSpPr txBox="1"/>
          <p:nvPr/>
        </p:nvSpPr>
        <p:spPr>
          <a:xfrm>
            <a:off x="0" y="6367284"/>
            <a:ext cx="65670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100" b="1" i="0" u="none" strike="noStrike" baseline="0" dirty="0">
                <a:latin typeface="AdvOT333dc5e5"/>
              </a:rPr>
              <a:t>https://elearning.wfh.org/resource/compendium-of-assessment-tools/</a:t>
            </a:r>
          </a:p>
          <a:p>
            <a:pPr algn="l"/>
            <a:r>
              <a:rPr lang="tr-TR" sz="1100" b="1" i="0" u="none" strike="noStrike" baseline="0" dirty="0">
                <a:latin typeface="AdvOT333dc5e5"/>
              </a:rPr>
              <a:t>#</a:t>
            </a:r>
            <a:r>
              <a:rPr lang="tr-TR" sz="1100" b="1" i="0" u="none" strike="noStrike" baseline="0" dirty="0" err="1">
                <a:latin typeface="AdvOT333dc5e5"/>
              </a:rPr>
              <a:t>bleeding_assessment_tool</a:t>
            </a:r>
            <a:endParaRPr lang="tr-TR" sz="1100" b="1" i="0" u="none" strike="noStrike" baseline="0" dirty="0">
              <a:latin typeface="AdvOT333dc5e5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80F756FE-E7F2-B505-F747-C642E55AFF80}"/>
              </a:ext>
            </a:extLst>
          </p:cNvPr>
          <p:cNvSpPr txBox="1"/>
          <p:nvPr/>
        </p:nvSpPr>
        <p:spPr>
          <a:xfrm>
            <a:off x="8858246" y="980661"/>
            <a:ext cx="2504661" cy="46166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76200"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Erişkin erkek </a:t>
            </a:r>
            <a:r>
              <a:rPr lang="tr-TR" sz="2400" b="1" i="0" u="none" strike="noStrike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</a:rPr>
              <a:t>≥4</a:t>
            </a:r>
            <a:r>
              <a:rPr lang="tr-TR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86CFC0D-A99B-2F67-318A-C7928289F3E7}"/>
              </a:ext>
            </a:extLst>
          </p:cNvPr>
          <p:cNvSpPr txBox="1"/>
          <p:nvPr/>
        </p:nvSpPr>
        <p:spPr>
          <a:xfrm>
            <a:off x="8858245" y="2087217"/>
            <a:ext cx="2504661" cy="46166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76200"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Erişkin kadın </a:t>
            </a:r>
            <a:r>
              <a:rPr lang="tr-TR" sz="2400" b="1" i="0" u="none" strike="noStrike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</a:rPr>
              <a:t>≥6</a:t>
            </a:r>
            <a:r>
              <a:rPr lang="tr-TR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5D5B744A-FEE1-6946-C8EA-13E7889C68B6}"/>
              </a:ext>
            </a:extLst>
          </p:cNvPr>
          <p:cNvSpPr txBox="1"/>
          <p:nvPr/>
        </p:nvSpPr>
        <p:spPr>
          <a:xfrm>
            <a:off x="8858244" y="3108314"/>
            <a:ext cx="2504661" cy="46166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76200"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Çocuk </a:t>
            </a:r>
            <a:r>
              <a:rPr lang="tr-TR" sz="2400" b="1" i="0" u="none" strike="noStrike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</a:rPr>
              <a:t>≥3</a:t>
            </a:r>
            <a:r>
              <a:rPr lang="tr-TR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177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DEEC8-E1C7-1B3A-6340-0B43CA186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6E1C64-4AE6-E87E-06F2-40A7540FC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Tanı Algoritması-2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8B246058-424E-89C2-4EA0-8D8B238E609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46153" y="1747520"/>
          <a:ext cx="5499691" cy="2424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6">
            <a:extLst>
              <a:ext uri="{FF2B5EF4-FFF2-40B4-BE49-F238E27FC236}">
                <a16:creationId xmlns:a16="http://schemas.microsoft.com/office/drawing/2014/main" id="{75C03373-918C-28FF-DC48-5622B74BA1B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726" b="56090"/>
          <a:stretch/>
        </p:blipFill>
        <p:spPr>
          <a:xfrm>
            <a:off x="6095999" y="132920"/>
            <a:ext cx="5762598" cy="1278568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FAF124AE-A58B-F0B7-9A24-63BB9E55C55A}"/>
              </a:ext>
            </a:extLst>
          </p:cNvPr>
          <p:cNvSpPr txBox="1"/>
          <p:nvPr/>
        </p:nvSpPr>
        <p:spPr>
          <a:xfrm>
            <a:off x="989503" y="6382276"/>
            <a:ext cx="235665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900" b="0" i="0" dirty="0">
                <a:solidFill>
                  <a:srgbClr val="212121"/>
                </a:solidFill>
                <a:effectLst/>
                <a:latin typeface="BlinkMacSystemFont"/>
              </a:rPr>
              <a:t>7. Blood Adv. 2021 Jan 12;5:280-300</a:t>
            </a:r>
            <a:endParaRPr lang="tr-TR" sz="900" dirty="0"/>
          </a:p>
        </p:txBody>
      </p:sp>
      <p:sp>
        <p:nvSpPr>
          <p:cNvPr id="3" name="TextBox 22">
            <a:extLst>
              <a:ext uri="{FF2B5EF4-FFF2-40B4-BE49-F238E27FC236}">
                <a16:creationId xmlns:a16="http://schemas.microsoft.com/office/drawing/2014/main" id="{24527B2E-0A88-F142-702B-D3D4C9B23B38}"/>
              </a:ext>
            </a:extLst>
          </p:cNvPr>
          <p:cNvSpPr txBox="1"/>
          <p:nvPr/>
        </p:nvSpPr>
        <p:spPr>
          <a:xfrm>
            <a:off x="8845844" y="4573595"/>
            <a:ext cx="196645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105385"/>
                </a:solidFill>
              </a:rPr>
              <a:t>vWH dışlanır</a:t>
            </a:r>
          </a:p>
        </p:txBody>
      </p:sp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id="{3084F2C4-DDCB-0CB4-96AA-555E489E05EE}"/>
              </a:ext>
            </a:extLst>
          </p:cNvPr>
          <p:cNvSpPr/>
          <p:nvPr/>
        </p:nvSpPr>
        <p:spPr>
          <a:xfrm>
            <a:off x="838200" y="4637150"/>
            <a:ext cx="4540045" cy="398110"/>
          </a:xfrm>
          <a:prstGeom prst="roundRect">
            <a:avLst/>
          </a:prstGeom>
          <a:noFill/>
          <a:ln w="38100">
            <a:solidFill>
              <a:srgbClr val="1053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Hemogram, PTZ, aPTZ (fibrinojen, TZ)</a:t>
            </a:r>
          </a:p>
        </p:txBody>
      </p: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A695183D-53A9-2E1F-0A91-023A77B1E9FB}"/>
              </a:ext>
            </a:extLst>
          </p:cNvPr>
          <p:cNvCxnSpPr/>
          <p:nvPr/>
        </p:nvCxnSpPr>
        <p:spPr>
          <a:xfrm flipH="1">
            <a:off x="2636874" y="3848986"/>
            <a:ext cx="471348" cy="5103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8501CD7D-C67E-BEA2-D48B-1536CEAC57E9}"/>
              </a:ext>
            </a:extLst>
          </p:cNvPr>
          <p:cNvCxnSpPr/>
          <p:nvPr/>
        </p:nvCxnSpPr>
        <p:spPr>
          <a:xfrm>
            <a:off x="9165265" y="3848986"/>
            <a:ext cx="489098" cy="5103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57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A75ED-2DD6-837D-2748-BC5DD3829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B1EF51-5545-6367-E7ED-924456971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Tanı Algoritması-3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E7D80323-C63B-9EAF-C76A-80EBE6D84A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26" b="56090"/>
          <a:stretch/>
        </p:blipFill>
        <p:spPr>
          <a:xfrm>
            <a:off x="6095999" y="132920"/>
            <a:ext cx="5762598" cy="1278568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0458BA58-3886-91B2-B9C9-78E2EDC69604}"/>
              </a:ext>
            </a:extLst>
          </p:cNvPr>
          <p:cNvSpPr txBox="1"/>
          <p:nvPr/>
        </p:nvSpPr>
        <p:spPr>
          <a:xfrm>
            <a:off x="377130" y="6221795"/>
            <a:ext cx="947293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900" dirty="0">
                <a:solidFill>
                  <a:srgbClr val="212121"/>
                </a:solidFill>
                <a:latin typeface="BlinkMacSystemFont"/>
              </a:rPr>
              <a:t>7. </a:t>
            </a:r>
            <a:r>
              <a:rPr lang="tr-TR" sz="900" b="0" i="0" dirty="0">
                <a:solidFill>
                  <a:srgbClr val="212121"/>
                </a:solidFill>
                <a:effectLst/>
                <a:latin typeface="BlinkMacSystemFont"/>
              </a:rPr>
              <a:t> Blood Adv. 2021 Jan 12;5:280-300</a:t>
            </a:r>
          </a:p>
          <a:p>
            <a:r>
              <a:rPr lang="tr-TR" sz="900" dirty="0">
                <a:solidFill>
                  <a:srgbClr val="212121"/>
                </a:solidFill>
                <a:latin typeface="BlinkMacSystemFont"/>
              </a:rPr>
              <a:t>8. </a:t>
            </a:r>
            <a:r>
              <a:rPr lang="tr-TR" sz="900" dirty="0" err="1">
                <a:solidFill>
                  <a:srgbClr val="212121"/>
                </a:solidFill>
                <a:latin typeface="BlinkMacSystemFont"/>
              </a:rPr>
              <a:t>Flood</a:t>
            </a:r>
            <a:r>
              <a:rPr lang="tr-TR" sz="900" dirty="0">
                <a:solidFill>
                  <a:srgbClr val="212121"/>
                </a:solidFill>
                <a:latin typeface="BlinkMacSystemFont"/>
              </a:rPr>
              <a:t> VH, </a:t>
            </a:r>
            <a:r>
              <a:rPr lang="tr-TR" sz="900" dirty="0" err="1">
                <a:solidFill>
                  <a:srgbClr val="212121"/>
                </a:solidFill>
                <a:latin typeface="BlinkMacSystemFont"/>
              </a:rPr>
              <a:t>Christopherson</a:t>
            </a:r>
            <a:r>
              <a:rPr lang="tr-TR" sz="900" dirty="0">
                <a:solidFill>
                  <a:srgbClr val="212121"/>
                </a:solidFill>
                <a:latin typeface="BlinkMacSystemFont"/>
              </a:rPr>
              <a:t> PA, Gill JC, et al. </a:t>
            </a:r>
            <a:r>
              <a:rPr lang="tr-TR" sz="900" dirty="0" err="1">
                <a:solidFill>
                  <a:srgbClr val="212121"/>
                </a:solidFill>
                <a:latin typeface="BlinkMacSystemFont"/>
              </a:rPr>
              <a:t>Clinical</a:t>
            </a:r>
            <a:r>
              <a:rPr lang="tr-TR" sz="9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tr-TR" sz="900" dirty="0" err="1">
                <a:solidFill>
                  <a:srgbClr val="212121"/>
                </a:solidFill>
                <a:latin typeface="BlinkMacSystemFont"/>
              </a:rPr>
              <a:t>and</a:t>
            </a:r>
            <a:r>
              <a:rPr lang="tr-TR" sz="9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tr-TR" sz="900" dirty="0" err="1">
                <a:solidFill>
                  <a:srgbClr val="212121"/>
                </a:solidFill>
                <a:latin typeface="BlinkMacSystemFont"/>
              </a:rPr>
              <a:t>laboratory</a:t>
            </a:r>
            <a:r>
              <a:rPr lang="tr-TR" sz="9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tr-TR" sz="900" dirty="0" err="1">
                <a:solidFill>
                  <a:srgbClr val="212121"/>
                </a:solidFill>
                <a:latin typeface="BlinkMacSystemFont"/>
              </a:rPr>
              <a:t>variability</a:t>
            </a:r>
            <a:r>
              <a:rPr lang="tr-TR" sz="900" dirty="0">
                <a:solidFill>
                  <a:srgbClr val="212121"/>
                </a:solidFill>
                <a:latin typeface="BlinkMacSystemFont"/>
              </a:rPr>
              <a:t> in a </a:t>
            </a:r>
            <a:r>
              <a:rPr lang="tr-TR" sz="900" dirty="0" err="1">
                <a:solidFill>
                  <a:srgbClr val="212121"/>
                </a:solidFill>
                <a:latin typeface="BlinkMacSystemFont"/>
              </a:rPr>
              <a:t>cohort</a:t>
            </a:r>
            <a:r>
              <a:rPr lang="tr-TR" sz="900" dirty="0">
                <a:solidFill>
                  <a:srgbClr val="212121"/>
                </a:solidFill>
                <a:latin typeface="BlinkMacSystemFont"/>
              </a:rPr>
              <a:t> of </a:t>
            </a:r>
            <a:r>
              <a:rPr lang="tr-TR" sz="900" dirty="0" err="1">
                <a:solidFill>
                  <a:srgbClr val="212121"/>
                </a:solidFill>
                <a:latin typeface="BlinkMacSystemFont"/>
              </a:rPr>
              <a:t>patients</a:t>
            </a:r>
            <a:r>
              <a:rPr lang="tr-TR" sz="9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tr-TR" sz="900" dirty="0" err="1">
                <a:solidFill>
                  <a:srgbClr val="212121"/>
                </a:solidFill>
                <a:latin typeface="BlinkMacSystemFont"/>
              </a:rPr>
              <a:t>diagnosed</a:t>
            </a:r>
            <a:r>
              <a:rPr lang="tr-TR" sz="9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tr-TR" sz="900" dirty="0" err="1">
                <a:solidFill>
                  <a:srgbClr val="212121"/>
                </a:solidFill>
                <a:latin typeface="BlinkMacSystemFont"/>
              </a:rPr>
              <a:t>with</a:t>
            </a:r>
            <a:r>
              <a:rPr lang="tr-TR" sz="9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tr-TR" sz="900" dirty="0" err="1">
                <a:solidFill>
                  <a:srgbClr val="212121"/>
                </a:solidFill>
                <a:latin typeface="BlinkMacSystemFont"/>
              </a:rPr>
              <a:t>type</a:t>
            </a:r>
            <a:r>
              <a:rPr lang="tr-TR" sz="900" dirty="0">
                <a:solidFill>
                  <a:srgbClr val="212121"/>
                </a:solidFill>
                <a:latin typeface="BlinkMacSystemFont"/>
              </a:rPr>
              <a:t> 1 VWD in </a:t>
            </a:r>
            <a:r>
              <a:rPr lang="tr-TR" sz="900" dirty="0" err="1">
                <a:solidFill>
                  <a:srgbClr val="212121"/>
                </a:solidFill>
                <a:latin typeface="BlinkMacSystemFont"/>
              </a:rPr>
              <a:t>the</a:t>
            </a:r>
            <a:r>
              <a:rPr lang="tr-TR" sz="900" dirty="0">
                <a:solidFill>
                  <a:srgbClr val="212121"/>
                </a:solidFill>
                <a:latin typeface="BlinkMacSystemFont"/>
              </a:rPr>
              <a:t> United </a:t>
            </a:r>
            <a:r>
              <a:rPr lang="tr-TR" sz="900" dirty="0" err="1">
                <a:solidFill>
                  <a:srgbClr val="212121"/>
                </a:solidFill>
                <a:latin typeface="BlinkMacSystemFont"/>
              </a:rPr>
              <a:t>States</a:t>
            </a:r>
            <a:r>
              <a:rPr lang="tr-TR" sz="900" dirty="0">
                <a:solidFill>
                  <a:srgbClr val="212121"/>
                </a:solidFill>
                <a:latin typeface="BlinkMacSystemFont"/>
              </a:rPr>
              <a:t>. Blood. 2016;127(20):2481-2488.</a:t>
            </a:r>
          </a:p>
          <a:p>
            <a:r>
              <a:rPr lang="tr-TR" sz="900" dirty="0">
                <a:solidFill>
                  <a:srgbClr val="212121"/>
                </a:solidFill>
                <a:latin typeface="BlinkMacSystemFont"/>
              </a:rPr>
              <a:t>9. James PD, </a:t>
            </a:r>
            <a:r>
              <a:rPr lang="tr-TR" sz="900" dirty="0" err="1">
                <a:solidFill>
                  <a:srgbClr val="212121"/>
                </a:solidFill>
                <a:latin typeface="BlinkMacSystemFont"/>
              </a:rPr>
              <a:t>Notley</a:t>
            </a:r>
            <a:r>
              <a:rPr lang="tr-TR" sz="900" dirty="0">
                <a:solidFill>
                  <a:srgbClr val="212121"/>
                </a:solidFill>
                <a:latin typeface="BlinkMacSystemFont"/>
              </a:rPr>
              <a:t> C, </a:t>
            </a:r>
            <a:r>
              <a:rPr lang="tr-TR" sz="900" dirty="0" err="1">
                <a:solidFill>
                  <a:srgbClr val="212121"/>
                </a:solidFill>
                <a:latin typeface="BlinkMacSystemFont"/>
              </a:rPr>
              <a:t>Hegadorn</a:t>
            </a:r>
            <a:r>
              <a:rPr lang="tr-TR" sz="900" dirty="0">
                <a:solidFill>
                  <a:srgbClr val="212121"/>
                </a:solidFill>
                <a:latin typeface="BlinkMacSystemFont"/>
              </a:rPr>
              <a:t> C, et al. </a:t>
            </a:r>
            <a:r>
              <a:rPr lang="tr-TR" sz="900" dirty="0" err="1">
                <a:solidFill>
                  <a:srgbClr val="212121"/>
                </a:solidFill>
                <a:latin typeface="BlinkMacSystemFont"/>
              </a:rPr>
              <a:t>The</a:t>
            </a:r>
            <a:r>
              <a:rPr lang="tr-TR" sz="9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tr-TR" sz="900" dirty="0" err="1">
                <a:solidFill>
                  <a:srgbClr val="212121"/>
                </a:solidFill>
                <a:latin typeface="BlinkMacSystemFont"/>
              </a:rPr>
              <a:t>mutational</a:t>
            </a:r>
            <a:r>
              <a:rPr lang="tr-TR" sz="9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tr-TR" sz="900" dirty="0" err="1">
                <a:solidFill>
                  <a:srgbClr val="212121"/>
                </a:solidFill>
                <a:latin typeface="BlinkMacSystemFont"/>
              </a:rPr>
              <a:t>spectrum</a:t>
            </a:r>
            <a:r>
              <a:rPr lang="tr-TR" sz="900" dirty="0">
                <a:solidFill>
                  <a:srgbClr val="212121"/>
                </a:solidFill>
                <a:latin typeface="BlinkMacSystemFont"/>
              </a:rPr>
              <a:t> of </a:t>
            </a:r>
            <a:r>
              <a:rPr lang="tr-TR" sz="900" dirty="0" err="1">
                <a:solidFill>
                  <a:srgbClr val="212121"/>
                </a:solidFill>
                <a:latin typeface="BlinkMacSystemFont"/>
              </a:rPr>
              <a:t>type</a:t>
            </a:r>
            <a:r>
              <a:rPr lang="tr-TR" sz="900" dirty="0">
                <a:solidFill>
                  <a:srgbClr val="212121"/>
                </a:solidFill>
                <a:latin typeface="BlinkMacSystemFont"/>
              </a:rPr>
              <a:t> 1 </a:t>
            </a:r>
            <a:r>
              <a:rPr lang="tr-TR" sz="900" dirty="0" err="1">
                <a:solidFill>
                  <a:srgbClr val="212121"/>
                </a:solidFill>
                <a:latin typeface="BlinkMacSystemFont"/>
              </a:rPr>
              <a:t>von</a:t>
            </a:r>
            <a:r>
              <a:rPr lang="tr-TR" sz="9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tr-TR" sz="900" dirty="0" err="1">
                <a:solidFill>
                  <a:srgbClr val="212121"/>
                </a:solidFill>
                <a:latin typeface="BlinkMacSystemFont"/>
              </a:rPr>
              <a:t>Willebrand</a:t>
            </a:r>
            <a:r>
              <a:rPr lang="tr-TR" sz="9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tr-TR" sz="900" dirty="0" err="1">
                <a:solidFill>
                  <a:srgbClr val="212121"/>
                </a:solidFill>
                <a:latin typeface="BlinkMacSystemFont"/>
              </a:rPr>
              <a:t>disease</a:t>
            </a:r>
            <a:r>
              <a:rPr lang="tr-TR" sz="900" dirty="0">
                <a:solidFill>
                  <a:srgbClr val="212121"/>
                </a:solidFill>
                <a:latin typeface="BlinkMacSystemFont"/>
              </a:rPr>
              <a:t>: </a:t>
            </a:r>
            <a:r>
              <a:rPr lang="tr-TR" sz="900" dirty="0" err="1">
                <a:solidFill>
                  <a:srgbClr val="212121"/>
                </a:solidFill>
                <a:latin typeface="BlinkMacSystemFont"/>
              </a:rPr>
              <a:t>Results</a:t>
            </a:r>
            <a:r>
              <a:rPr lang="tr-TR" sz="9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tr-TR" sz="900" dirty="0" err="1">
                <a:solidFill>
                  <a:srgbClr val="212121"/>
                </a:solidFill>
                <a:latin typeface="BlinkMacSystemFont"/>
              </a:rPr>
              <a:t>from</a:t>
            </a:r>
            <a:r>
              <a:rPr lang="tr-TR" sz="900" dirty="0">
                <a:solidFill>
                  <a:srgbClr val="212121"/>
                </a:solidFill>
                <a:latin typeface="BlinkMacSystemFont"/>
              </a:rPr>
              <a:t> a </a:t>
            </a:r>
            <a:r>
              <a:rPr lang="tr-TR" sz="900" dirty="0" err="1">
                <a:solidFill>
                  <a:srgbClr val="212121"/>
                </a:solidFill>
                <a:latin typeface="BlinkMacSystemFont"/>
              </a:rPr>
              <a:t>Canadian</a:t>
            </a:r>
            <a:r>
              <a:rPr lang="tr-TR" sz="9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tr-TR" sz="900" dirty="0" err="1">
                <a:solidFill>
                  <a:srgbClr val="212121"/>
                </a:solidFill>
                <a:latin typeface="BlinkMacSystemFont"/>
              </a:rPr>
              <a:t>cohort</a:t>
            </a:r>
            <a:r>
              <a:rPr lang="tr-TR" sz="9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tr-TR" sz="900" dirty="0" err="1">
                <a:solidFill>
                  <a:srgbClr val="212121"/>
                </a:solidFill>
                <a:latin typeface="BlinkMacSystemFont"/>
              </a:rPr>
              <a:t>study</a:t>
            </a:r>
            <a:r>
              <a:rPr lang="tr-TR" sz="900" dirty="0">
                <a:solidFill>
                  <a:srgbClr val="212121"/>
                </a:solidFill>
                <a:latin typeface="BlinkMacSystemFont"/>
              </a:rPr>
              <a:t>. Blood. 2007; 109(1):145-154.</a:t>
            </a:r>
            <a:endParaRPr lang="tr-TR" sz="900" dirty="0"/>
          </a:p>
        </p:txBody>
      </p:sp>
      <p:graphicFrame>
        <p:nvGraphicFramePr>
          <p:cNvPr id="13" name="İçerik Yer Tutucusu 3">
            <a:extLst>
              <a:ext uri="{FF2B5EF4-FFF2-40B4-BE49-F238E27FC236}">
                <a16:creationId xmlns:a16="http://schemas.microsoft.com/office/drawing/2014/main" id="{100174C6-FB95-ECBD-76CE-CED1815FFC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3773535"/>
              </p:ext>
            </p:extLst>
          </p:nvPr>
        </p:nvGraphicFramePr>
        <p:xfrm>
          <a:off x="2850565" y="1416293"/>
          <a:ext cx="5837089" cy="2456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4" name="Straight Arrow Connector 5">
            <a:extLst>
              <a:ext uri="{FF2B5EF4-FFF2-40B4-BE49-F238E27FC236}">
                <a16:creationId xmlns:a16="http://schemas.microsoft.com/office/drawing/2014/main" id="{042571B5-3D24-DC55-1FE6-4463BB3766D7}"/>
              </a:ext>
            </a:extLst>
          </p:cNvPr>
          <p:cNvCxnSpPr>
            <a:cxnSpLocks/>
          </p:cNvCxnSpPr>
          <p:nvPr/>
        </p:nvCxnSpPr>
        <p:spPr>
          <a:xfrm flipH="1">
            <a:off x="3280410" y="3403194"/>
            <a:ext cx="2347373" cy="521260"/>
          </a:xfrm>
          <a:prstGeom prst="straightConnector1">
            <a:avLst/>
          </a:prstGeom>
          <a:ln w="38100">
            <a:solidFill>
              <a:srgbClr val="1053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7">
            <a:extLst>
              <a:ext uri="{FF2B5EF4-FFF2-40B4-BE49-F238E27FC236}">
                <a16:creationId xmlns:a16="http://schemas.microsoft.com/office/drawing/2014/main" id="{FE3ABEF9-9B81-FA4D-193F-4413B970A7D8}"/>
              </a:ext>
            </a:extLst>
          </p:cNvPr>
          <p:cNvCxnSpPr>
            <a:cxnSpLocks/>
          </p:cNvCxnSpPr>
          <p:nvPr/>
        </p:nvCxnSpPr>
        <p:spPr>
          <a:xfrm>
            <a:off x="5627783" y="3306375"/>
            <a:ext cx="0" cy="803281"/>
          </a:xfrm>
          <a:prstGeom prst="straightConnector1">
            <a:avLst/>
          </a:prstGeom>
          <a:ln w="38100">
            <a:solidFill>
              <a:srgbClr val="1053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0">
            <a:extLst>
              <a:ext uri="{FF2B5EF4-FFF2-40B4-BE49-F238E27FC236}">
                <a16:creationId xmlns:a16="http://schemas.microsoft.com/office/drawing/2014/main" id="{76399272-178B-8BE6-0D7A-E64A137F565A}"/>
              </a:ext>
            </a:extLst>
          </p:cNvPr>
          <p:cNvCxnSpPr>
            <a:cxnSpLocks/>
          </p:cNvCxnSpPr>
          <p:nvPr/>
        </p:nvCxnSpPr>
        <p:spPr>
          <a:xfrm>
            <a:off x="5599448" y="3413486"/>
            <a:ext cx="2538712" cy="478337"/>
          </a:xfrm>
          <a:prstGeom prst="straightConnector1">
            <a:avLst/>
          </a:prstGeom>
          <a:ln w="38100">
            <a:solidFill>
              <a:srgbClr val="1053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3">
            <a:extLst>
              <a:ext uri="{FF2B5EF4-FFF2-40B4-BE49-F238E27FC236}">
                <a16:creationId xmlns:a16="http://schemas.microsoft.com/office/drawing/2014/main" id="{DBF16BC1-10C1-D7D7-22B0-C15C2F02475C}"/>
              </a:ext>
            </a:extLst>
          </p:cNvPr>
          <p:cNvSpPr/>
          <p:nvPr/>
        </p:nvSpPr>
        <p:spPr>
          <a:xfrm>
            <a:off x="1385242" y="4109656"/>
            <a:ext cx="1895168" cy="398110"/>
          </a:xfrm>
          <a:prstGeom prst="roundRect">
            <a:avLst/>
          </a:prstGeom>
          <a:noFill/>
          <a:ln w="38100">
            <a:solidFill>
              <a:srgbClr val="1053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&gt;50 IU/mL</a:t>
            </a:r>
          </a:p>
        </p:txBody>
      </p:sp>
      <p:cxnSp>
        <p:nvCxnSpPr>
          <p:cNvPr id="20" name="Straight Arrow Connector 36">
            <a:extLst>
              <a:ext uri="{FF2B5EF4-FFF2-40B4-BE49-F238E27FC236}">
                <a16:creationId xmlns:a16="http://schemas.microsoft.com/office/drawing/2014/main" id="{25AD1198-40CC-04F8-F743-7E1A08CA6503}"/>
              </a:ext>
            </a:extLst>
          </p:cNvPr>
          <p:cNvCxnSpPr>
            <a:cxnSpLocks/>
          </p:cNvCxnSpPr>
          <p:nvPr/>
        </p:nvCxnSpPr>
        <p:spPr>
          <a:xfrm flipH="1">
            <a:off x="2332825" y="4551229"/>
            <a:ext cx="1" cy="523108"/>
          </a:xfrm>
          <a:prstGeom prst="straightConnector1">
            <a:avLst/>
          </a:prstGeom>
          <a:ln w="38100">
            <a:solidFill>
              <a:srgbClr val="1053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39">
            <a:extLst>
              <a:ext uri="{FF2B5EF4-FFF2-40B4-BE49-F238E27FC236}">
                <a16:creationId xmlns:a16="http://schemas.microsoft.com/office/drawing/2014/main" id="{F81825FB-9ABE-15EF-96C8-5971C59F3CC9}"/>
              </a:ext>
            </a:extLst>
          </p:cNvPr>
          <p:cNvSpPr txBox="1"/>
          <p:nvPr/>
        </p:nvSpPr>
        <p:spPr>
          <a:xfrm>
            <a:off x="1036153" y="5210874"/>
            <a:ext cx="1966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105385"/>
                </a:solidFill>
              </a:rPr>
              <a:t>vWH dışlanır</a:t>
            </a:r>
          </a:p>
        </p:txBody>
      </p:sp>
      <p:sp>
        <p:nvSpPr>
          <p:cNvPr id="22" name="Rectangle: Rounded Corners 12">
            <a:extLst>
              <a:ext uri="{FF2B5EF4-FFF2-40B4-BE49-F238E27FC236}">
                <a16:creationId xmlns:a16="http://schemas.microsoft.com/office/drawing/2014/main" id="{7DE9CBF7-00C7-EFFE-CE96-50AB61BED753}"/>
              </a:ext>
            </a:extLst>
          </p:cNvPr>
          <p:cNvSpPr/>
          <p:nvPr/>
        </p:nvSpPr>
        <p:spPr>
          <a:xfrm>
            <a:off x="4680199" y="4287185"/>
            <a:ext cx="1895168" cy="398110"/>
          </a:xfrm>
          <a:prstGeom prst="roundRect">
            <a:avLst/>
          </a:prstGeom>
          <a:noFill/>
          <a:ln w="38100">
            <a:solidFill>
              <a:srgbClr val="1053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30-50 IU/mL</a:t>
            </a:r>
          </a:p>
        </p:txBody>
      </p:sp>
      <p:sp>
        <p:nvSpPr>
          <p:cNvPr id="23" name="Rectangle: Rounded Corners 13">
            <a:extLst>
              <a:ext uri="{FF2B5EF4-FFF2-40B4-BE49-F238E27FC236}">
                <a16:creationId xmlns:a16="http://schemas.microsoft.com/office/drawing/2014/main" id="{E997EA9B-9CD7-93F1-6F20-B9940A11A2D2}"/>
              </a:ext>
            </a:extLst>
          </p:cNvPr>
          <p:cNvSpPr/>
          <p:nvPr/>
        </p:nvSpPr>
        <p:spPr>
          <a:xfrm>
            <a:off x="8138160" y="4149103"/>
            <a:ext cx="1895168" cy="398110"/>
          </a:xfrm>
          <a:prstGeom prst="roundRect">
            <a:avLst/>
          </a:prstGeom>
          <a:noFill/>
          <a:ln w="38100">
            <a:solidFill>
              <a:srgbClr val="1053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&lt;30 IU/mL</a:t>
            </a:r>
          </a:p>
        </p:txBody>
      </p:sp>
      <p:cxnSp>
        <p:nvCxnSpPr>
          <p:cNvPr id="25" name="Straight Arrow Connector 37">
            <a:extLst>
              <a:ext uri="{FF2B5EF4-FFF2-40B4-BE49-F238E27FC236}">
                <a16:creationId xmlns:a16="http://schemas.microsoft.com/office/drawing/2014/main" id="{1C76026D-E266-835D-A4CE-6B32E6641EA3}"/>
              </a:ext>
            </a:extLst>
          </p:cNvPr>
          <p:cNvCxnSpPr>
            <a:cxnSpLocks/>
          </p:cNvCxnSpPr>
          <p:nvPr/>
        </p:nvCxnSpPr>
        <p:spPr>
          <a:xfrm>
            <a:off x="5769109" y="4711041"/>
            <a:ext cx="1204721" cy="464650"/>
          </a:xfrm>
          <a:prstGeom prst="straightConnector1">
            <a:avLst/>
          </a:prstGeom>
          <a:ln w="38100">
            <a:solidFill>
              <a:srgbClr val="1053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38">
            <a:extLst>
              <a:ext uri="{FF2B5EF4-FFF2-40B4-BE49-F238E27FC236}">
                <a16:creationId xmlns:a16="http://schemas.microsoft.com/office/drawing/2014/main" id="{14A57C30-F620-3588-AC39-E4A4E37B0427}"/>
              </a:ext>
            </a:extLst>
          </p:cNvPr>
          <p:cNvCxnSpPr>
            <a:cxnSpLocks/>
          </p:cNvCxnSpPr>
          <p:nvPr/>
        </p:nvCxnSpPr>
        <p:spPr>
          <a:xfrm flipH="1">
            <a:off x="7839430" y="4567717"/>
            <a:ext cx="1246314" cy="559506"/>
          </a:xfrm>
          <a:prstGeom prst="straightConnector1">
            <a:avLst/>
          </a:prstGeom>
          <a:ln w="38100">
            <a:solidFill>
              <a:srgbClr val="1053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40">
            <a:extLst>
              <a:ext uri="{FF2B5EF4-FFF2-40B4-BE49-F238E27FC236}">
                <a16:creationId xmlns:a16="http://schemas.microsoft.com/office/drawing/2014/main" id="{71F06B87-9D27-C412-3881-424C80888630}"/>
              </a:ext>
            </a:extLst>
          </p:cNvPr>
          <p:cNvSpPr/>
          <p:nvPr/>
        </p:nvSpPr>
        <p:spPr>
          <a:xfrm>
            <a:off x="4097063" y="5502808"/>
            <a:ext cx="7484733" cy="650032"/>
          </a:xfrm>
          <a:prstGeom prst="roundRect">
            <a:avLst/>
          </a:prstGeom>
          <a:solidFill>
            <a:srgbClr val="1053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P</a:t>
            </a:r>
            <a:r>
              <a:rPr lang="en-US" sz="2800" dirty="0" err="1"/>
              <a:t>latelet</a:t>
            </a:r>
            <a:r>
              <a:rPr lang="en-US" sz="2800" dirty="0"/>
              <a:t>-dependent VWF</a:t>
            </a:r>
            <a:r>
              <a:rPr lang="tr-TR" sz="2800" dirty="0"/>
              <a:t> </a:t>
            </a:r>
            <a:r>
              <a:rPr lang="en-US" sz="2800" dirty="0"/>
              <a:t>activity</a:t>
            </a:r>
            <a:r>
              <a:rPr lang="tr-TR" sz="2800" dirty="0"/>
              <a:t>/</a:t>
            </a:r>
            <a:r>
              <a:rPr lang="en-US" sz="2800" dirty="0" err="1"/>
              <a:t>VWF:Ag</a:t>
            </a:r>
            <a:r>
              <a:rPr lang="tr-TR" sz="2800" dirty="0"/>
              <a:t> oranı</a:t>
            </a:r>
          </a:p>
        </p:txBody>
      </p:sp>
      <p:sp>
        <p:nvSpPr>
          <p:cNvPr id="31" name="TextBox 44">
            <a:extLst>
              <a:ext uri="{FF2B5EF4-FFF2-40B4-BE49-F238E27FC236}">
                <a16:creationId xmlns:a16="http://schemas.microsoft.com/office/drawing/2014/main" id="{450C370E-26D7-2745-00ED-BDD29EC94A25}"/>
              </a:ext>
            </a:extLst>
          </p:cNvPr>
          <p:cNvSpPr txBox="1"/>
          <p:nvPr/>
        </p:nvSpPr>
        <p:spPr>
          <a:xfrm>
            <a:off x="2949857" y="5071912"/>
            <a:ext cx="4396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105385"/>
                </a:solidFill>
              </a:rPr>
              <a:t>Kanama veya aile öyküsü* varsa</a:t>
            </a:r>
          </a:p>
        </p:txBody>
      </p:sp>
    </p:spTree>
    <p:extLst>
      <p:ext uri="{BB962C8B-B14F-4D97-AF65-F5344CB8AC3E}">
        <p14:creationId xmlns:p14="http://schemas.microsoft.com/office/powerpoint/2010/main" val="231502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2" grpId="0" animBg="1"/>
      <p:bldP spid="23" grpId="0" animBg="1"/>
      <p:bldP spid="30" grpId="0" animBg="1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3B0FC3B-3AF8-E2FF-07D3-43C6C5C7C138}"/>
              </a:ext>
            </a:extLst>
          </p:cNvPr>
          <p:cNvCxnSpPr>
            <a:cxnSpLocks/>
            <a:stCxn id="41" idx="2"/>
            <a:endCxn id="19" idx="0"/>
          </p:cNvCxnSpPr>
          <p:nvPr/>
        </p:nvCxnSpPr>
        <p:spPr>
          <a:xfrm flipH="1">
            <a:off x="3629333" y="2137184"/>
            <a:ext cx="2466667" cy="399931"/>
          </a:xfrm>
          <a:prstGeom prst="straightConnector1">
            <a:avLst/>
          </a:prstGeom>
          <a:ln w="38100">
            <a:solidFill>
              <a:srgbClr val="1053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630E24A7-1EF0-3264-EC69-05F7BE4E2337}"/>
              </a:ext>
            </a:extLst>
          </p:cNvPr>
          <p:cNvSpPr/>
          <p:nvPr/>
        </p:nvSpPr>
        <p:spPr>
          <a:xfrm>
            <a:off x="2118851" y="1334729"/>
            <a:ext cx="7954297" cy="802455"/>
          </a:xfrm>
          <a:prstGeom prst="roundRect">
            <a:avLst/>
          </a:prstGeom>
          <a:solidFill>
            <a:srgbClr val="1053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P</a:t>
            </a:r>
            <a:r>
              <a:rPr lang="en-US" sz="2800" dirty="0" err="1"/>
              <a:t>latelet</a:t>
            </a:r>
            <a:r>
              <a:rPr lang="en-US" sz="2800" dirty="0"/>
              <a:t>-dependent VWF</a:t>
            </a:r>
            <a:r>
              <a:rPr lang="tr-TR" sz="2800" dirty="0"/>
              <a:t> </a:t>
            </a:r>
            <a:r>
              <a:rPr lang="en-US" sz="2800" dirty="0"/>
              <a:t>activity</a:t>
            </a:r>
            <a:r>
              <a:rPr lang="tr-TR" sz="2800" dirty="0"/>
              <a:t>/</a:t>
            </a:r>
            <a:r>
              <a:rPr lang="en-US" sz="2800" dirty="0" err="1"/>
              <a:t>VWF:Ag</a:t>
            </a:r>
            <a:r>
              <a:rPr lang="tr-TR" sz="2800" dirty="0"/>
              <a:t> oranı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3F366E1-84BD-5CAB-79DD-CA92CB0AE07C}"/>
              </a:ext>
            </a:extLst>
          </p:cNvPr>
          <p:cNvCxnSpPr>
            <a:cxnSpLocks/>
            <a:stCxn id="41" idx="2"/>
            <a:endCxn id="20" idx="0"/>
          </p:cNvCxnSpPr>
          <p:nvPr/>
        </p:nvCxnSpPr>
        <p:spPr>
          <a:xfrm>
            <a:off x="6096000" y="2137184"/>
            <a:ext cx="2458065" cy="399155"/>
          </a:xfrm>
          <a:prstGeom prst="straightConnector1">
            <a:avLst/>
          </a:prstGeom>
          <a:ln w="38100">
            <a:solidFill>
              <a:srgbClr val="1053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47E7F1F-6421-4F17-E7B6-458F4D718A22}"/>
              </a:ext>
            </a:extLst>
          </p:cNvPr>
          <p:cNvSpPr/>
          <p:nvPr/>
        </p:nvSpPr>
        <p:spPr>
          <a:xfrm>
            <a:off x="2681749" y="2537115"/>
            <a:ext cx="1895168" cy="398110"/>
          </a:xfrm>
          <a:prstGeom prst="roundRect">
            <a:avLst/>
          </a:prstGeom>
          <a:noFill/>
          <a:ln w="38100">
            <a:solidFill>
              <a:srgbClr val="1053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&gt; 0.7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33D73A5-0C2D-3034-0851-36A2DB875B2C}"/>
              </a:ext>
            </a:extLst>
          </p:cNvPr>
          <p:cNvSpPr/>
          <p:nvPr/>
        </p:nvSpPr>
        <p:spPr>
          <a:xfrm>
            <a:off x="7606481" y="2536339"/>
            <a:ext cx="1895168" cy="398110"/>
          </a:xfrm>
          <a:prstGeom prst="roundRect">
            <a:avLst/>
          </a:prstGeom>
          <a:noFill/>
          <a:ln w="38100">
            <a:solidFill>
              <a:srgbClr val="1053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&lt; 0.7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08BC0B9-3DDB-F40F-F5D6-3DA70DFED2A9}"/>
              </a:ext>
            </a:extLst>
          </p:cNvPr>
          <p:cNvSpPr/>
          <p:nvPr/>
        </p:nvSpPr>
        <p:spPr>
          <a:xfrm>
            <a:off x="2496165" y="3027772"/>
            <a:ext cx="2266336" cy="802455"/>
          </a:xfrm>
          <a:prstGeom prst="roundRect">
            <a:avLst/>
          </a:prstGeom>
          <a:solidFill>
            <a:srgbClr val="1053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Tip 1 vWH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8472D26-3F21-2CF8-6AFB-154BF1FA43CC}"/>
              </a:ext>
            </a:extLst>
          </p:cNvPr>
          <p:cNvSpPr/>
          <p:nvPr/>
        </p:nvSpPr>
        <p:spPr>
          <a:xfrm>
            <a:off x="7420897" y="3029324"/>
            <a:ext cx="2266336" cy="802455"/>
          </a:xfrm>
          <a:prstGeom prst="roundRect">
            <a:avLst/>
          </a:prstGeom>
          <a:solidFill>
            <a:srgbClr val="1053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Tip 2 vWH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A366B90-B823-A3A6-ABA1-3FF3CB53C1E2}"/>
              </a:ext>
            </a:extLst>
          </p:cNvPr>
          <p:cNvSpPr/>
          <p:nvPr/>
        </p:nvSpPr>
        <p:spPr>
          <a:xfrm>
            <a:off x="2681749" y="4304473"/>
            <a:ext cx="1895168" cy="398110"/>
          </a:xfrm>
          <a:prstGeom prst="roundRect">
            <a:avLst/>
          </a:prstGeom>
          <a:noFill/>
          <a:ln w="38100">
            <a:solidFill>
              <a:srgbClr val="1053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DDAVP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AA9AFA3-4C5A-AA07-E254-48110E8A356D}"/>
              </a:ext>
            </a:extLst>
          </p:cNvPr>
          <p:cNvSpPr/>
          <p:nvPr/>
        </p:nvSpPr>
        <p:spPr>
          <a:xfrm>
            <a:off x="7615085" y="4304472"/>
            <a:ext cx="1895168" cy="631321"/>
          </a:xfrm>
          <a:prstGeom prst="roundRect">
            <a:avLst/>
          </a:prstGeom>
          <a:noFill/>
          <a:ln w="38100">
            <a:solidFill>
              <a:srgbClr val="1053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VWF:CB/Ag veya multimer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986DB4B-AAD3-0E2D-4A87-E41E78CFF861}"/>
              </a:ext>
            </a:extLst>
          </p:cNvPr>
          <p:cNvCxnSpPr>
            <a:cxnSpLocks/>
            <a:stCxn id="24" idx="2"/>
            <a:endCxn id="28" idx="0"/>
          </p:cNvCxnSpPr>
          <p:nvPr/>
        </p:nvCxnSpPr>
        <p:spPr>
          <a:xfrm>
            <a:off x="3629333" y="3830227"/>
            <a:ext cx="0" cy="474246"/>
          </a:xfrm>
          <a:prstGeom prst="straightConnector1">
            <a:avLst/>
          </a:prstGeom>
          <a:ln w="38100">
            <a:solidFill>
              <a:srgbClr val="1053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2541055-8E53-9F58-092A-ED4B24F95430}"/>
              </a:ext>
            </a:extLst>
          </p:cNvPr>
          <p:cNvCxnSpPr>
            <a:cxnSpLocks/>
          </p:cNvCxnSpPr>
          <p:nvPr/>
        </p:nvCxnSpPr>
        <p:spPr>
          <a:xfrm>
            <a:off x="8562669" y="3830227"/>
            <a:ext cx="0" cy="474246"/>
          </a:xfrm>
          <a:prstGeom prst="straightConnector1">
            <a:avLst/>
          </a:prstGeom>
          <a:ln w="38100">
            <a:solidFill>
              <a:srgbClr val="1053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AED05B7-A0C5-A1E4-2942-923B09EC355F}"/>
              </a:ext>
            </a:extLst>
          </p:cNvPr>
          <p:cNvSpPr/>
          <p:nvPr/>
        </p:nvSpPr>
        <p:spPr>
          <a:xfrm>
            <a:off x="2496165" y="5176829"/>
            <a:ext cx="2266336" cy="802455"/>
          </a:xfrm>
          <a:prstGeom prst="roundRect">
            <a:avLst/>
          </a:prstGeom>
          <a:solidFill>
            <a:srgbClr val="1053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Tip 1C vWH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E0A51B6-1935-1CB4-8FDF-95B8AA16627E}"/>
              </a:ext>
            </a:extLst>
          </p:cNvPr>
          <p:cNvCxnSpPr>
            <a:cxnSpLocks/>
          </p:cNvCxnSpPr>
          <p:nvPr/>
        </p:nvCxnSpPr>
        <p:spPr>
          <a:xfrm>
            <a:off x="3645311" y="4702583"/>
            <a:ext cx="0" cy="474246"/>
          </a:xfrm>
          <a:prstGeom prst="straightConnector1">
            <a:avLst/>
          </a:prstGeom>
          <a:ln w="38100">
            <a:solidFill>
              <a:srgbClr val="1053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B8929FE-EA67-58EE-2F40-4A5D51F749A7}"/>
              </a:ext>
            </a:extLst>
          </p:cNvPr>
          <p:cNvSpPr/>
          <p:nvPr/>
        </p:nvSpPr>
        <p:spPr>
          <a:xfrm>
            <a:off x="6191863" y="5175156"/>
            <a:ext cx="2362201" cy="802455"/>
          </a:xfrm>
          <a:prstGeom prst="roundRect">
            <a:avLst/>
          </a:prstGeom>
          <a:solidFill>
            <a:srgbClr val="1053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Tip 2A, B vWH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57524CB-DCFA-F4EC-A0E1-7AF0AF9BAEA5}"/>
              </a:ext>
            </a:extLst>
          </p:cNvPr>
          <p:cNvSpPr/>
          <p:nvPr/>
        </p:nvSpPr>
        <p:spPr>
          <a:xfrm>
            <a:off x="8656076" y="5175155"/>
            <a:ext cx="2266336" cy="802455"/>
          </a:xfrm>
          <a:prstGeom prst="roundRect">
            <a:avLst/>
          </a:prstGeom>
          <a:solidFill>
            <a:srgbClr val="1053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Tip 2M vWH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0B0E673E-949D-0447-2391-875A2B52DDF8}"/>
              </a:ext>
            </a:extLst>
          </p:cNvPr>
          <p:cNvSpPr/>
          <p:nvPr/>
        </p:nvSpPr>
        <p:spPr>
          <a:xfrm>
            <a:off x="6191864" y="6055545"/>
            <a:ext cx="2362200" cy="802455"/>
          </a:xfrm>
          <a:prstGeom prst="roundRect">
            <a:avLst/>
          </a:prstGeom>
          <a:solidFill>
            <a:srgbClr val="1053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Tip 2B vWH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1F44B97-FE84-2B60-7D01-D808C12C8F3C}"/>
              </a:ext>
            </a:extLst>
          </p:cNvPr>
          <p:cNvSpPr/>
          <p:nvPr/>
        </p:nvSpPr>
        <p:spPr>
          <a:xfrm>
            <a:off x="235428" y="4304472"/>
            <a:ext cx="1895167" cy="1673138"/>
          </a:xfrm>
          <a:prstGeom prst="roundRect">
            <a:avLst/>
          </a:prstGeom>
          <a:noFill/>
          <a:ln w="38100">
            <a:solidFill>
              <a:srgbClr val="1053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Normalize vWF düzeyi </a:t>
            </a:r>
          </a:p>
        </p:txBody>
      </p:sp>
      <p:sp>
        <p:nvSpPr>
          <p:cNvPr id="46" name="Arrow: Curved Right 45">
            <a:extLst>
              <a:ext uri="{FF2B5EF4-FFF2-40B4-BE49-F238E27FC236}">
                <a16:creationId xmlns:a16="http://schemas.microsoft.com/office/drawing/2014/main" id="{3BBCF492-4069-44FF-951A-030DB6395394}"/>
              </a:ext>
            </a:extLst>
          </p:cNvPr>
          <p:cNvSpPr/>
          <p:nvPr/>
        </p:nvSpPr>
        <p:spPr>
          <a:xfrm>
            <a:off x="5683045" y="5515897"/>
            <a:ext cx="412955" cy="976978"/>
          </a:xfrm>
          <a:prstGeom prst="curvedRightArrow">
            <a:avLst/>
          </a:prstGeom>
          <a:solidFill>
            <a:srgbClr val="10538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A41DF9B-6C97-379B-66F0-E8E5E92EAFD7}"/>
              </a:ext>
            </a:extLst>
          </p:cNvPr>
          <p:cNvSpPr txBox="1"/>
          <p:nvPr/>
        </p:nvSpPr>
        <p:spPr>
          <a:xfrm>
            <a:off x="4370075" y="6347344"/>
            <a:ext cx="1966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105385"/>
                </a:solidFill>
              </a:rPr>
              <a:t>Genetik test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BE587F1-5D1B-AEF4-1E1C-754D74DC2FFF}"/>
              </a:ext>
            </a:extLst>
          </p:cNvPr>
          <p:cNvSpPr txBox="1"/>
          <p:nvPr/>
        </p:nvSpPr>
        <p:spPr>
          <a:xfrm>
            <a:off x="6204771" y="4599842"/>
            <a:ext cx="1966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105385"/>
                </a:solidFill>
              </a:rPr>
              <a:t>Anormal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AAD43EF-274A-0A1E-DA07-2BF44503B695}"/>
              </a:ext>
            </a:extLst>
          </p:cNvPr>
          <p:cNvSpPr txBox="1"/>
          <p:nvPr/>
        </p:nvSpPr>
        <p:spPr>
          <a:xfrm>
            <a:off x="9799076" y="4593809"/>
            <a:ext cx="1966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105385"/>
                </a:solidFill>
              </a:rPr>
              <a:t>Normal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77035DE-61EE-1849-BF4F-CC2832689791}"/>
              </a:ext>
            </a:extLst>
          </p:cNvPr>
          <p:cNvCxnSpPr>
            <a:cxnSpLocks/>
            <a:stCxn id="29" idx="1"/>
            <a:endCxn id="36" idx="0"/>
          </p:cNvCxnSpPr>
          <p:nvPr/>
        </p:nvCxnSpPr>
        <p:spPr>
          <a:xfrm flipH="1">
            <a:off x="7372964" y="4620133"/>
            <a:ext cx="242121" cy="555023"/>
          </a:xfrm>
          <a:prstGeom prst="straightConnector1">
            <a:avLst/>
          </a:prstGeom>
          <a:ln w="38100">
            <a:solidFill>
              <a:srgbClr val="1053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7937283-5830-180C-3AA7-54E3B172A36A}"/>
              </a:ext>
            </a:extLst>
          </p:cNvPr>
          <p:cNvCxnSpPr>
            <a:cxnSpLocks/>
            <a:stCxn id="29" idx="3"/>
            <a:endCxn id="42" idx="0"/>
          </p:cNvCxnSpPr>
          <p:nvPr/>
        </p:nvCxnSpPr>
        <p:spPr>
          <a:xfrm>
            <a:off x="9510253" y="4620133"/>
            <a:ext cx="278991" cy="555022"/>
          </a:xfrm>
          <a:prstGeom prst="straightConnector1">
            <a:avLst/>
          </a:prstGeom>
          <a:ln w="38100">
            <a:solidFill>
              <a:srgbClr val="1053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E82F7161-0A25-1B65-AE60-6F7878B19E09}"/>
              </a:ext>
            </a:extLst>
          </p:cNvPr>
          <p:cNvSpPr txBox="1"/>
          <p:nvPr/>
        </p:nvSpPr>
        <p:spPr>
          <a:xfrm>
            <a:off x="152400" y="6004386"/>
            <a:ext cx="1966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rgbClr val="105385"/>
                </a:solidFill>
              </a:rPr>
              <a:t>Tanıyı gözden geçir</a:t>
            </a: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9BF6FF1-88F4-E2DD-7E59-FC7FBBD1A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22" y="301503"/>
            <a:ext cx="10515600" cy="1204362"/>
          </a:xfrm>
        </p:spPr>
        <p:txBody>
          <a:bodyPr/>
          <a:lstStyle/>
          <a:p>
            <a:r>
              <a:rPr lang="tr-TR" dirty="0"/>
              <a:t>Tanı Algoritması-4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38D714DC-B6EB-324E-22BA-47CE147D43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26" b="56090"/>
          <a:stretch/>
        </p:blipFill>
        <p:spPr>
          <a:xfrm>
            <a:off x="6159794" y="47860"/>
            <a:ext cx="5762598" cy="127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4" grpId="0" animBg="1"/>
      <p:bldP spid="25" grpId="0" animBg="1"/>
      <p:bldP spid="28" grpId="0" animBg="1"/>
      <p:bldP spid="29" grpId="0" animBg="1"/>
      <p:bldP spid="34" grpId="0" animBg="1"/>
      <p:bldP spid="36" grpId="0" animBg="1"/>
      <p:bldP spid="42" grpId="0" animBg="1"/>
      <p:bldP spid="43" grpId="0" animBg="1"/>
      <p:bldP spid="44" grpId="0" animBg="1"/>
      <p:bldP spid="46" grpId="0" animBg="1"/>
      <p:bldP spid="47" grpId="0"/>
      <p:bldP spid="48" grpId="0"/>
      <p:bldP spid="49" grpId="0"/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B9AACDE-9A0D-FBFC-F85E-A8CD021A1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Von</a:t>
            </a:r>
            <a:r>
              <a:rPr lang="tr-TR" dirty="0"/>
              <a:t> </a:t>
            </a:r>
            <a:r>
              <a:rPr lang="tr-TR" dirty="0" err="1"/>
              <a:t>Willebrand</a:t>
            </a:r>
            <a:r>
              <a:rPr lang="tr-TR" dirty="0"/>
              <a:t> Hastalığı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E10B926-7239-55AC-1422-49D136E68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1926: ilk tanımlanan aile</a:t>
            </a:r>
          </a:p>
          <a:p>
            <a:endParaRPr lang="tr-TR" dirty="0"/>
          </a:p>
          <a:p>
            <a:r>
              <a:rPr lang="tr-TR" dirty="0"/>
              <a:t>‘Erik </a:t>
            </a:r>
            <a:r>
              <a:rPr lang="tr-TR" dirty="0" err="1"/>
              <a:t>von</a:t>
            </a:r>
            <a:r>
              <a:rPr lang="tr-TR" dirty="0"/>
              <a:t> </a:t>
            </a:r>
            <a:r>
              <a:rPr lang="tr-TR" dirty="0" err="1"/>
              <a:t>Willebrand</a:t>
            </a:r>
            <a:r>
              <a:rPr lang="tr-TR" dirty="0"/>
              <a:t>’</a:t>
            </a:r>
          </a:p>
          <a:p>
            <a:endParaRPr lang="tr-TR" dirty="0"/>
          </a:p>
          <a:p>
            <a:r>
              <a:rPr lang="tr-TR" dirty="0"/>
              <a:t>Finlandiya (</a:t>
            </a:r>
            <a:r>
              <a:rPr lang="tr-TR" dirty="0" err="1"/>
              <a:t>Aaland</a:t>
            </a:r>
            <a:r>
              <a:rPr lang="tr-TR" dirty="0"/>
              <a:t> Adası)</a:t>
            </a: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141FFA8F-740A-6D3C-4680-D351EC2D25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137488"/>
              </p:ext>
            </p:extLst>
          </p:nvPr>
        </p:nvGraphicFramePr>
        <p:xfrm>
          <a:off x="8535913" y="509455"/>
          <a:ext cx="1586282" cy="2148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 Eşlem Resmi" r:id="rId2" imgW="787400" imgH="1066800" progId="Paint.Picture">
                  <p:embed/>
                </p:oleObj>
              </mc:Choice>
              <mc:Fallback>
                <p:oleObj name="Bit Eşlem Resmi" r:id="rId2" imgW="787400" imgH="1066800" progId="Paint.Picture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141FFA8F-740A-6D3C-4680-D351EC2D25D1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5913" y="509455"/>
                        <a:ext cx="1586282" cy="21481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64FF1">
            <a:extLst>
              <a:ext uri="{FF2B5EF4-FFF2-40B4-BE49-F238E27FC236}">
                <a16:creationId xmlns:a16="http://schemas.microsoft.com/office/drawing/2014/main" id="{C4C78852-B676-39A6-46DA-12E0A0A65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3102845"/>
            <a:ext cx="5375799" cy="324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6" name="Object 7">
            <a:extLst>
              <a:ext uri="{FF2B5EF4-FFF2-40B4-BE49-F238E27FC236}">
                <a16:creationId xmlns:a16="http://schemas.microsoft.com/office/drawing/2014/main" id="{67F4A844-6BFC-04A2-CD42-47E62ABB0C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073871"/>
              </p:ext>
            </p:extLst>
          </p:nvPr>
        </p:nvGraphicFramePr>
        <p:xfrm>
          <a:off x="1786360" y="4594738"/>
          <a:ext cx="2381601" cy="158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 Eşlem Resmi" r:id="rId5" imgW="984250" imgH="654050" progId="Paint.Picture">
                  <p:embed/>
                </p:oleObj>
              </mc:Choice>
              <mc:Fallback>
                <p:oleObj name="Bit Eşlem Resmi" r:id="rId5" imgW="984250" imgH="654050" progId="Paint.Picture">
                  <p:embed/>
                  <p:pic>
                    <p:nvPicPr>
                      <p:cNvPr id="6" name="Object 7">
                        <a:extLst>
                          <a:ext uri="{FF2B5EF4-FFF2-40B4-BE49-F238E27FC236}">
                            <a16:creationId xmlns:a16="http://schemas.microsoft.com/office/drawing/2014/main" id="{67F4A844-6BFC-04A2-CD42-47E62ABB0C25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6360" y="4594738"/>
                        <a:ext cx="2381601" cy="158222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575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95A089-7646-6AAD-974E-4F990FADE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347" y="969604"/>
            <a:ext cx="5232400" cy="584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A5AD24-6D1E-BEC6-DF63-FD2A6ED506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26" b="56090"/>
          <a:stretch/>
        </p:blipFill>
        <p:spPr>
          <a:xfrm>
            <a:off x="0" y="0"/>
            <a:ext cx="4370075" cy="96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64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7003EC-E2F1-15A2-B5D0-7797AE733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965997"/>
            <a:ext cx="7772400" cy="49260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4DEB92-6491-A5A2-0888-78800F3AB5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26" b="56090"/>
          <a:stretch/>
        </p:blipFill>
        <p:spPr>
          <a:xfrm>
            <a:off x="0" y="0"/>
            <a:ext cx="4370075" cy="96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57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852F3C-7E0A-72B8-D950-4034F418B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Tip 1 </a:t>
            </a:r>
            <a:r>
              <a:rPr lang="tr-TR" dirty="0" err="1"/>
              <a:t>vWH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93F7A4F-C5A0-F2C5-A3BF-51CF2339F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tr-TR" sz="2800" dirty="0"/>
              <a:t>Normal yapıdaki </a:t>
            </a:r>
            <a:r>
              <a:rPr lang="tr-TR" sz="2800" dirty="0" err="1"/>
              <a:t>vWF’ün</a:t>
            </a:r>
            <a:r>
              <a:rPr lang="tr-TR" sz="2800" dirty="0"/>
              <a:t> kısmi eksikliği</a:t>
            </a:r>
          </a:p>
          <a:p>
            <a:pPr eaLnBrk="1" hangingPunct="1">
              <a:defRPr/>
            </a:pPr>
            <a:endParaRPr lang="tr-TR" sz="2800" dirty="0"/>
          </a:p>
          <a:p>
            <a:pPr eaLnBrk="1" hangingPunct="1">
              <a:defRPr/>
            </a:pPr>
            <a:r>
              <a:rPr lang="tr-TR" sz="2800" dirty="0" err="1">
                <a:solidFill>
                  <a:srgbClr val="0000CC"/>
                </a:solidFill>
              </a:rPr>
              <a:t>vWF:Ag</a:t>
            </a:r>
            <a:r>
              <a:rPr lang="tr-TR" sz="2800" dirty="0"/>
              <a:t>, </a:t>
            </a:r>
            <a:r>
              <a:rPr lang="tr-TR" sz="2800" dirty="0" err="1">
                <a:solidFill>
                  <a:srgbClr val="0000CC"/>
                </a:solidFill>
              </a:rPr>
              <a:t>RicoF</a:t>
            </a:r>
            <a:r>
              <a:rPr lang="tr-TR" sz="2800" dirty="0"/>
              <a:t> ve </a:t>
            </a:r>
            <a:r>
              <a:rPr lang="tr-TR" sz="2800" dirty="0">
                <a:solidFill>
                  <a:srgbClr val="0000CC"/>
                </a:solidFill>
              </a:rPr>
              <a:t>FVIII:C</a:t>
            </a:r>
            <a:r>
              <a:rPr lang="tr-TR" sz="2800" dirty="0"/>
              <a:t> düzeyleri birbirine paralel olarak </a:t>
            </a:r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~</a:t>
            </a:r>
            <a:r>
              <a:rPr lang="tr-TR" sz="2800" b="1" dirty="0">
                <a:solidFill>
                  <a:srgbClr val="FF0000"/>
                </a:solidFill>
                <a:cs typeface="Arial" charset="0"/>
              </a:rPr>
              <a:t>% 50 </a:t>
            </a:r>
            <a:r>
              <a:rPr lang="tr-TR" sz="2800" dirty="0">
                <a:cs typeface="Arial" charset="0"/>
              </a:rPr>
              <a:t>oranında azalmış</a:t>
            </a:r>
          </a:p>
          <a:p>
            <a:pPr eaLnBrk="1" hangingPunct="1">
              <a:defRPr/>
            </a:pPr>
            <a:endParaRPr lang="tr-TR" sz="2800" dirty="0">
              <a:cs typeface="Arial" charset="0"/>
            </a:endParaRPr>
          </a:p>
          <a:p>
            <a:pPr eaLnBrk="1" hangingPunct="1">
              <a:defRPr/>
            </a:pPr>
            <a:r>
              <a:rPr lang="tr-TR" sz="2800" b="1" i="1" dirty="0">
                <a:cs typeface="Arial" charset="0"/>
              </a:rPr>
              <a:t>OD</a:t>
            </a:r>
            <a:endParaRPr lang="tr-TR" sz="2800" dirty="0">
              <a:cs typeface="Arial" charset="0"/>
            </a:endParaRPr>
          </a:p>
          <a:p>
            <a:pPr eaLnBrk="1" hangingPunct="1">
              <a:defRPr/>
            </a:pPr>
            <a:endParaRPr lang="tr-TR" sz="2800" dirty="0">
              <a:cs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tr-TR" sz="2800" dirty="0"/>
              <a:t>Orta şiddette mukozal kanamalar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800" dirty="0"/>
              <a:t>Yaş ilerledikçe kanamaların şiddeti azalır / kaybolur</a:t>
            </a:r>
          </a:p>
          <a:p>
            <a:pPr eaLnBrk="1" hangingPunct="1">
              <a:defRPr/>
            </a:pPr>
            <a:r>
              <a:rPr lang="tr-TR" sz="2800" dirty="0">
                <a:cs typeface="Arial" charset="0"/>
              </a:rPr>
              <a:t>Olguların </a:t>
            </a:r>
            <a:r>
              <a:rPr lang="en-US" sz="2800" dirty="0">
                <a:cs typeface="Arial" charset="0"/>
              </a:rPr>
              <a:t>~</a:t>
            </a:r>
            <a:r>
              <a:rPr lang="tr-TR" sz="2800" dirty="0">
                <a:cs typeface="Arial" charset="0"/>
              </a:rPr>
              <a:t>% 50’si asemptomatik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1757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CBD8341-75C2-D73C-4EEB-790D121E7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Tip 1 </a:t>
            </a:r>
            <a:r>
              <a:rPr lang="tr-TR" dirty="0" err="1"/>
              <a:t>vWH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AD420CB-F641-DC2B-30B9-FA2B32526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tr-TR" sz="2800" dirty="0"/>
              <a:t>“0” ve “0 dışı” kan gruplarına göre </a:t>
            </a:r>
            <a:r>
              <a:rPr lang="tr-TR" sz="2800" b="1" dirty="0" err="1"/>
              <a:t>vWF</a:t>
            </a:r>
            <a:r>
              <a:rPr lang="tr-TR" sz="2800" dirty="0"/>
              <a:t> ve </a:t>
            </a:r>
            <a:r>
              <a:rPr lang="tr-TR" sz="2800" b="1" dirty="0"/>
              <a:t>FVIII:C</a:t>
            </a:r>
            <a:r>
              <a:rPr lang="tr-TR" sz="2800" dirty="0"/>
              <a:t> düzeyleri </a:t>
            </a:r>
          </a:p>
          <a:p>
            <a:pPr eaLnBrk="1" hangingPunct="1">
              <a:defRPr/>
            </a:pPr>
            <a:endParaRPr lang="tr-TR" sz="2800" dirty="0"/>
          </a:p>
          <a:p>
            <a:pPr eaLnBrk="1" hangingPunct="1">
              <a:defRPr/>
            </a:pPr>
            <a:r>
              <a:rPr lang="tr-TR" sz="2800" dirty="0"/>
              <a:t>Aktif enfeksiyon olmamalı</a:t>
            </a:r>
          </a:p>
          <a:p>
            <a:pPr eaLnBrk="1" hangingPunct="1">
              <a:defRPr/>
            </a:pPr>
            <a:endParaRPr lang="tr-TR" sz="2800" dirty="0"/>
          </a:p>
          <a:p>
            <a:pPr eaLnBrk="1" hangingPunct="1">
              <a:defRPr/>
            </a:pPr>
            <a:r>
              <a:rPr lang="tr-TR" sz="2800" dirty="0"/>
              <a:t>Ağır egzersiz sonrasında bakılmamalı</a:t>
            </a:r>
          </a:p>
          <a:p>
            <a:pPr eaLnBrk="1" hangingPunct="1">
              <a:defRPr/>
            </a:pPr>
            <a:endParaRPr lang="tr-TR" sz="2800" dirty="0"/>
          </a:p>
          <a:p>
            <a:pPr eaLnBrk="1" hangingPunct="1">
              <a:defRPr/>
            </a:pPr>
            <a:r>
              <a:rPr lang="tr-TR" sz="2800" dirty="0"/>
              <a:t>Menstrüel </a:t>
            </a:r>
            <a:r>
              <a:rPr lang="tr-TR" sz="2800" dirty="0" err="1"/>
              <a:t>siklüsün</a:t>
            </a:r>
            <a:r>
              <a:rPr lang="tr-TR" sz="2800" dirty="0"/>
              <a:t> 5-7. günlerinde bakılmalı</a:t>
            </a:r>
          </a:p>
          <a:p>
            <a:pPr eaLnBrk="1" hangingPunct="1">
              <a:defRPr/>
            </a:pPr>
            <a:endParaRPr lang="tr-TR" sz="2800" dirty="0"/>
          </a:p>
          <a:p>
            <a:pPr eaLnBrk="1" hangingPunct="1">
              <a:defRPr/>
            </a:pPr>
            <a:r>
              <a:rPr lang="tr-TR" sz="2800" dirty="0"/>
              <a:t>Şüpheli sonuçlarda </a:t>
            </a:r>
            <a:r>
              <a:rPr lang="tr-TR" sz="2800" dirty="0">
                <a:sym typeface="Wingdings" pitchFamily="2" charset="2"/>
              </a:rPr>
              <a:t></a:t>
            </a:r>
            <a:r>
              <a:rPr lang="tr-TR" sz="2800" dirty="0"/>
              <a:t> </a:t>
            </a:r>
            <a:r>
              <a:rPr lang="tr-TR" sz="2800" b="1" i="1" dirty="0"/>
              <a:t>6 hafta aralıklarla </a:t>
            </a:r>
            <a:r>
              <a:rPr lang="tr-TR" sz="2800" dirty="0"/>
              <a:t>tekrar edilmeli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34371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36FDA19-10F0-47E0-2ED2-CEA7E08A5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Tip 1 </a:t>
            </a:r>
            <a:r>
              <a:rPr lang="tr-TR" dirty="0" err="1"/>
              <a:t>vWH</a:t>
            </a:r>
            <a:r>
              <a:rPr lang="tr-TR" dirty="0"/>
              <a:t> Tanı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04E9B54-5C2C-68EC-B5D1-C42E7C9BF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tr-TR" altLang="en-US" sz="2800" b="1" dirty="0">
                <a:solidFill>
                  <a:srgbClr val="FF0000"/>
                </a:solidFill>
              </a:rPr>
              <a:t> Kesin tanı için: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tr-TR" altLang="en-US" sz="2800" dirty="0"/>
              <a:t>	(</a:t>
            </a:r>
            <a:r>
              <a:rPr lang="tr-TR" altLang="en-US" sz="2800" b="1" dirty="0">
                <a:solidFill>
                  <a:srgbClr val="0000CC"/>
                </a:solidFill>
              </a:rPr>
              <a:t>1</a:t>
            </a:r>
            <a:r>
              <a:rPr lang="tr-TR" altLang="en-US" sz="2800" dirty="0"/>
              <a:t>) </a:t>
            </a:r>
            <a:r>
              <a:rPr lang="tr-TR" altLang="en-US" sz="2800" dirty="0" err="1"/>
              <a:t>Mukokutanöz</a:t>
            </a:r>
            <a:r>
              <a:rPr lang="tr-TR" altLang="en-US" sz="2800" dirty="0"/>
              <a:t> kanama (+)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tr-TR" altLang="en-US" sz="2800" dirty="0"/>
              <a:t>	(</a:t>
            </a:r>
            <a:r>
              <a:rPr lang="tr-TR" altLang="en-US" sz="2800" b="1" dirty="0">
                <a:solidFill>
                  <a:srgbClr val="0000CC"/>
                </a:solidFill>
              </a:rPr>
              <a:t>2</a:t>
            </a:r>
            <a:r>
              <a:rPr lang="tr-TR" altLang="en-US" sz="2800" dirty="0"/>
              <a:t>) </a:t>
            </a:r>
            <a:r>
              <a:rPr lang="tr-TR" altLang="en-US" sz="2800" dirty="0" err="1"/>
              <a:t>vWF</a:t>
            </a:r>
            <a:r>
              <a:rPr lang="tr-TR" altLang="en-US" sz="2800" dirty="0"/>
              <a:t> düzeyinin düşük olması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tr-TR" altLang="en-US" sz="2800" dirty="0"/>
              <a:t>	(</a:t>
            </a:r>
            <a:r>
              <a:rPr lang="tr-TR" altLang="en-US" sz="2800" b="1" dirty="0">
                <a:solidFill>
                  <a:srgbClr val="0000CC"/>
                </a:solidFill>
              </a:rPr>
              <a:t>3</a:t>
            </a:r>
            <a:r>
              <a:rPr lang="tr-TR" altLang="en-US" sz="2800" dirty="0"/>
              <a:t>) Ailede kesin </a:t>
            </a:r>
            <a:r>
              <a:rPr lang="tr-TR" altLang="en-US" sz="2800" dirty="0" err="1"/>
              <a:t>vWH</a:t>
            </a:r>
            <a:r>
              <a:rPr lang="tr-TR" altLang="en-US" sz="2800" dirty="0"/>
              <a:t> tanısı almış en az bir birey olması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Tx/>
              <a:buNone/>
            </a:pPr>
            <a:endParaRPr lang="tr-TR" b="1" u="sng" dirty="0"/>
          </a:p>
          <a:p>
            <a:pPr eaLnBrk="1" hangingPunct="1">
              <a:lnSpc>
                <a:spcPct val="150000"/>
              </a:lnSpc>
            </a:pPr>
            <a:r>
              <a:rPr lang="tr-TR" altLang="en-US" sz="2800" b="1" u="sng" dirty="0">
                <a:solidFill>
                  <a:srgbClr val="FF0000"/>
                </a:solidFill>
              </a:rPr>
              <a:t>Ailede kesin tanılı birey yoksa:</a:t>
            </a:r>
            <a:endParaRPr lang="tr-TR" altLang="en-US" sz="2800" b="1" u="sng" dirty="0"/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tr-TR" altLang="en-US" sz="2800" b="0" dirty="0"/>
              <a:t>- En az 2 kanama semptomunun olması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tr-TR" altLang="en-US" sz="2800" b="0" dirty="0"/>
              <a:t>- En az 2 ayrı zamanda ölçülen </a:t>
            </a:r>
            <a:r>
              <a:rPr lang="tr-TR" altLang="en-US" sz="2800" b="0" dirty="0" err="1"/>
              <a:t>vWF</a:t>
            </a:r>
            <a:r>
              <a:rPr lang="tr-TR" altLang="en-US" sz="2800" b="0" dirty="0"/>
              <a:t> düzeyi  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Tx/>
              <a:buNone/>
            </a:pPr>
            <a:endParaRPr lang="tr-TR" dirty="0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1153D0AE-7820-9313-9F2A-5CEA05D5E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0541" y="5552888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CC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700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795CB3-4CE5-FC27-955B-62545739F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Tip 1 </a:t>
            </a:r>
            <a:r>
              <a:rPr lang="tr-TR" dirty="0" err="1"/>
              <a:t>vWH</a:t>
            </a:r>
            <a:r>
              <a:rPr lang="tr-TR" dirty="0"/>
              <a:t> Tanı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C37769-62D1-8273-D738-FB55F35B6B4E}"/>
              </a:ext>
            </a:extLst>
          </p:cNvPr>
          <p:cNvSpPr txBox="1">
            <a:spLocks noChangeArrowheads="1"/>
          </p:cNvSpPr>
          <p:nvPr/>
        </p:nvSpPr>
        <p:spPr>
          <a:xfrm>
            <a:off x="1628664" y="1966912"/>
            <a:ext cx="89400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tr-TR" altLang="tr-TR" sz="2000" b="1" dirty="0">
                <a:solidFill>
                  <a:srgbClr val="990000"/>
                </a:solidFill>
              </a:rPr>
              <a:t>	</a:t>
            </a:r>
          </a:p>
          <a:p>
            <a:pPr>
              <a:buFontTx/>
              <a:buNone/>
            </a:pPr>
            <a:r>
              <a:rPr lang="tr-TR" altLang="tr-TR" sz="2000" b="1" dirty="0">
                <a:solidFill>
                  <a:srgbClr val="990000"/>
                </a:solidFill>
              </a:rPr>
              <a:t>	     </a:t>
            </a:r>
            <a:r>
              <a:rPr lang="tr-TR" altLang="tr-TR" sz="2000" b="1" dirty="0">
                <a:solidFill>
                  <a:srgbClr val="00B050"/>
                </a:solidFill>
              </a:rPr>
              <a:t>Asemptomatik </a:t>
            </a:r>
            <a:r>
              <a:rPr lang="tr-TR" altLang="tr-TR" sz="2000" b="1" dirty="0">
                <a:solidFill>
                  <a:srgbClr val="000099"/>
                </a:solidFill>
              </a:rPr>
              <a:t>                           	        Semptomatik</a:t>
            </a:r>
          </a:p>
          <a:p>
            <a:pPr>
              <a:buFontTx/>
              <a:buNone/>
            </a:pPr>
            <a:r>
              <a:rPr lang="tr-TR" altLang="tr-TR" sz="2000" b="1" dirty="0">
                <a:solidFill>
                  <a:srgbClr val="000099"/>
                </a:solidFill>
              </a:rPr>
              <a:t>	                +                                                           		 +</a:t>
            </a:r>
          </a:p>
          <a:p>
            <a:pPr>
              <a:buFontTx/>
              <a:buNone/>
            </a:pPr>
            <a:r>
              <a:rPr lang="tr-TR" altLang="tr-TR" sz="2000" b="1" dirty="0">
                <a:solidFill>
                  <a:srgbClr val="000099"/>
                </a:solidFill>
              </a:rPr>
              <a:t>	   </a:t>
            </a:r>
            <a:r>
              <a:rPr lang="tr-TR" altLang="tr-TR" sz="2000" b="1" dirty="0" err="1">
                <a:solidFill>
                  <a:srgbClr val="000099"/>
                </a:solidFill>
              </a:rPr>
              <a:t>vWF</a:t>
            </a:r>
            <a:r>
              <a:rPr lang="tr-TR" altLang="tr-TR" sz="2000" b="1" dirty="0">
                <a:solidFill>
                  <a:srgbClr val="000099"/>
                </a:solidFill>
              </a:rPr>
              <a:t> düzeyi düşük                  	                       </a:t>
            </a:r>
            <a:r>
              <a:rPr lang="tr-TR" altLang="tr-TR" sz="2000" b="1" dirty="0" err="1">
                <a:solidFill>
                  <a:srgbClr val="000099"/>
                </a:solidFill>
              </a:rPr>
              <a:t>vWF</a:t>
            </a:r>
            <a:r>
              <a:rPr lang="tr-TR" altLang="tr-TR" sz="2000" b="1" dirty="0">
                <a:solidFill>
                  <a:srgbClr val="000099"/>
                </a:solidFill>
              </a:rPr>
              <a:t> düzeyi düşük</a:t>
            </a:r>
          </a:p>
          <a:p>
            <a:pPr>
              <a:buFontTx/>
              <a:buNone/>
            </a:pPr>
            <a:r>
              <a:rPr lang="tr-TR" altLang="tr-TR" sz="2000" b="1" dirty="0">
                <a:solidFill>
                  <a:srgbClr val="000099"/>
                </a:solidFill>
              </a:rPr>
              <a:t>	                +                                                  	                   +</a:t>
            </a:r>
          </a:p>
          <a:p>
            <a:pPr>
              <a:buFontTx/>
              <a:buNone/>
            </a:pPr>
            <a:r>
              <a:rPr lang="tr-TR" altLang="tr-TR" sz="2000" b="1" dirty="0">
                <a:solidFill>
                  <a:srgbClr val="000099"/>
                </a:solidFill>
              </a:rPr>
              <a:t>	     Ailede </a:t>
            </a:r>
            <a:r>
              <a:rPr lang="tr-TR" altLang="tr-TR" sz="2000" b="1" dirty="0" err="1">
                <a:solidFill>
                  <a:srgbClr val="000099"/>
                </a:solidFill>
              </a:rPr>
              <a:t>vWH</a:t>
            </a:r>
            <a:r>
              <a:rPr lang="tr-TR" altLang="tr-TR" sz="2000" b="1" dirty="0">
                <a:solidFill>
                  <a:srgbClr val="000099"/>
                </a:solidFill>
              </a:rPr>
              <a:t> (+)                                	      </a:t>
            </a:r>
            <a:r>
              <a:rPr lang="tr-TR" altLang="tr-TR" sz="2000" b="1" dirty="0">
                <a:solidFill>
                  <a:srgbClr val="00B050"/>
                </a:solidFill>
              </a:rPr>
              <a:t>Ailede </a:t>
            </a:r>
            <a:r>
              <a:rPr lang="tr-TR" altLang="tr-TR" sz="2000" b="1" dirty="0" err="1">
                <a:solidFill>
                  <a:srgbClr val="00B050"/>
                </a:solidFill>
              </a:rPr>
              <a:t>vWH</a:t>
            </a:r>
            <a:r>
              <a:rPr lang="tr-TR" altLang="tr-TR" sz="2000" b="1" dirty="0">
                <a:solidFill>
                  <a:srgbClr val="00B050"/>
                </a:solidFill>
              </a:rPr>
              <a:t> (-)</a:t>
            </a:r>
          </a:p>
          <a:p>
            <a:pPr>
              <a:buFontTx/>
              <a:buNone/>
            </a:pPr>
            <a:endParaRPr lang="tr-TR" altLang="tr-TR" sz="2000" b="1" dirty="0">
              <a:solidFill>
                <a:srgbClr val="000099"/>
              </a:solidFill>
            </a:endParaRPr>
          </a:p>
          <a:p>
            <a:pPr>
              <a:buFontTx/>
              <a:buNone/>
            </a:pPr>
            <a:endParaRPr lang="tr-TR" altLang="tr-TR" sz="2000" b="1" dirty="0">
              <a:solidFill>
                <a:srgbClr val="000099"/>
              </a:solidFill>
            </a:endParaRPr>
          </a:p>
          <a:p>
            <a:pPr>
              <a:buFontTx/>
              <a:buNone/>
            </a:pPr>
            <a:endParaRPr lang="tr-TR" altLang="tr-TR" sz="2000" b="1" dirty="0">
              <a:solidFill>
                <a:srgbClr val="000099"/>
              </a:solidFill>
            </a:endParaRPr>
          </a:p>
          <a:p>
            <a:pPr>
              <a:buFontTx/>
              <a:buNone/>
            </a:pPr>
            <a:r>
              <a:rPr lang="tr-TR" altLang="tr-TR" sz="2000" b="1" dirty="0">
                <a:solidFill>
                  <a:srgbClr val="000099"/>
                </a:solidFill>
              </a:rPr>
              <a:t>                          	       </a:t>
            </a:r>
            <a:r>
              <a:rPr lang="tr-TR" altLang="tr-TR" b="1" dirty="0">
                <a:solidFill>
                  <a:srgbClr val="A50021"/>
                </a:solidFill>
              </a:rPr>
              <a:t>“ŞÜPHELİ </a:t>
            </a:r>
            <a:r>
              <a:rPr lang="tr-TR" altLang="tr-TR" b="1" dirty="0" err="1">
                <a:solidFill>
                  <a:srgbClr val="A50021"/>
                </a:solidFill>
              </a:rPr>
              <a:t>vWH</a:t>
            </a:r>
            <a:r>
              <a:rPr lang="tr-TR" altLang="tr-TR" b="1" dirty="0">
                <a:solidFill>
                  <a:srgbClr val="A50021"/>
                </a:solidFill>
              </a:rPr>
              <a:t>”</a:t>
            </a:r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82ED06BB-0F6C-5EF8-A41F-B4400582B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868" y="4754633"/>
            <a:ext cx="733425" cy="1214437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FFCC00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9DAB9EC0-5F6C-979B-79EE-52068EDEE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5550" y="4669574"/>
            <a:ext cx="733425" cy="1252537"/>
          </a:xfrm>
          <a:prstGeom prst="curvedLeftArrow">
            <a:avLst>
              <a:gd name="adj1" fmla="val 33120"/>
              <a:gd name="adj2" fmla="val 66232"/>
              <a:gd name="adj3" fmla="val 33333"/>
            </a:avLst>
          </a:prstGeom>
          <a:solidFill>
            <a:srgbClr val="FFCC00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7231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0A4A342-43D2-32A2-77F1-953375088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643"/>
            <a:ext cx="10515600" cy="1325563"/>
          </a:xfrm>
        </p:spPr>
        <p:txBody>
          <a:bodyPr/>
          <a:lstStyle/>
          <a:p>
            <a:r>
              <a:rPr lang="tr-TR" dirty="0" err="1"/>
              <a:t>vWH</a:t>
            </a:r>
            <a:r>
              <a:rPr lang="tr-TR" dirty="0"/>
              <a:t> Tip 1C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743DE62-0C1A-BD61-0306-DBB1691A2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5711" y="2262469"/>
            <a:ext cx="5794375" cy="4351338"/>
          </a:xfrm>
        </p:spPr>
        <p:txBody>
          <a:bodyPr/>
          <a:lstStyle/>
          <a:p>
            <a:r>
              <a:rPr lang="tr-TR" dirty="0"/>
              <a:t>Tüm tip 1 </a:t>
            </a:r>
            <a:r>
              <a:rPr lang="tr-TR" dirty="0" err="1"/>
              <a:t>vWH</a:t>
            </a:r>
            <a:r>
              <a:rPr lang="tr-TR" dirty="0"/>
              <a:t> %15-20</a:t>
            </a:r>
          </a:p>
          <a:p>
            <a:r>
              <a:rPr lang="tr-TR" dirty="0" err="1"/>
              <a:t>vWF</a:t>
            </a:r>
            <a:r>
              <a:rPr lang="tr-TR" dirty="0"/>
              <a:t> klirensi artmış</a:t>
            </a:r>
          </a:p>
          <a:p>
            <a:endParaRPr lang="tr-TR" dirty="0"/>
          </a:p>
          <a:p>
            <a:r>
              <a:rPr lang="tr-TR" dirty="0"/>
              <a:t>DDAVP (1-4. saat): 4. saat </a:t>
            </a:r>
            <a:r>
              <a:rPr lang="tr-TR" dirty="0" err="1"/>
              <a:t>vWF</a:t>
            </a:r>
            <a:r>
              <a:rPr lang="tr-TR" dirty="0"/>
              <a:t> &gt;%30 (pikte) azalma</a:t>
            </a:r>
          </a:p>
          <a:p>
            <a:endParaRPr lang="tr-TR" dirty="0"/>
          </a:p>
          <a:p>
            <a:r>
              <a:rPr lang="en-US" i="1" dirty="0" err="1">
                <a:effectLst/>
              </a:rPr>
              <a:t>VWFpp</a:t>
            </a:r>
            <a:r>
              <a:rPr lang="en-US" i="1" dirty="0">
                <a:effectLst/>
              </a:rPr>
              <a:t>/</a:t>
            </a:r>
            <a:r>
              <a:rPr lang="en-US" i="1" dirty="0" err="1">
                <a:effectLst/>
              </a:rPr>
              <a:t>VWF:Ag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oranı</a:t>
            </a:r>
            <a:r>
              <a:rPr lang="en-US" i="1" dirty="0">
                <a:effectLst/>
              </a:rPr>
              <a:t> </a:t>
            </a:r>
            <a:endParaRPr lang="en-US" dirty="0">
              <a:effectLst/>
            </a:endParaRP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1034" name="Picture 10" descr="Von Willebrand Factor &amp; Von Willebrand Disease | Di Paola Lab">
            <a:extLst>
              <a:ext uri="{FF2B5EF4-FFF2-40B4-BE49-F238E27FC236}">
                <a16:creationId xmlns:a16="http://schemas.microsoft.com/office/drawing/2014/main" id="{6E63291E-D97E-8E07-2959-2689AFC653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5" r="11613"/>
          <a:stretch/>
        </p:blipFill>
        <p:spPr bwMode="auto">
          <a:xfrm>
            <a:off x="317499" y="1988254"/>
            <a:ext cx="5543551" cy="396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906D63-1F63-14F4-63D9-675F16D50A5A}"/>
              </a:ext>
            </a:extLst>
          </p:cNvPr>
          <p:cNvSpPr txBox="1"/>
          <p:nvPr/>
        </p:nvSpPr>
        <p:spPr>
          <a:xfrm>
            <a:off x="1065930" y="6261803"/>
            <a:ext cx="59940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i="1" dirty="0">
                <a:latin typeface="Helvetica" pitchFamily="2" charset="0"/>
              </a:rPr>
              <a:t>9. </a:t>
            </a:r>
            <a:r>
              <a:rPr lang="en-US" sz="800" i="1" dirty="0">
                <a:effectLst/>
                <a:latin typeface="Helvetica" pitchFamily="2" charset="0"/>
              </a:rPr>
              <a:t>Blood. 2013;121(12):2336-2339.</a:t>
            </a:r>
            <a:endParaRPr lang="en-US" sz="800" dirty="0">
              <a:effectLst/>
              <a:latin typeface="Helvetica" pitchFamily="2" charset="0"/>
            </a:endParaRPr>
          </a:p>
          <a:p>
            <a:endParaRPr lang="en-US" sz="800" dirty="0">
              <a:effectLst/>
              <a:latin typeface="Helvetica" pitchFamily="2" charset="0"/>
            </a:endParaRPr>
          </a:p>
        </p:txBody>
      </p:sp>
      <p:sp>
        <p:nvSpPr>
          <p:cNvPr id="2" name="Up Arrow 1">
            <a:extLst>
              <a:ext uri="{FF2B5EF4-FFF2-40B4-BE49-F238E27FC236}">
                <a16:creationId xmlns:a16="http://schemas.microsoft.com/office/drawing/2014/main" id="{343C4608-E344-31EF-49E5-724E5BFDDF74}"/>
              </a:ext>
            </a:extLst>
          </p:cNvPr>
          <p:cNvSpPr/>
          <p:nvPr/>
        </p:nvSpPr>
        <p:spPr>
          <a:xfrm>
            <a:off x="10108878" y="5125132"/>
            <a:ext cx="346520" cy="461665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442692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02D7E8-F1F2-E52E-1D99-9DD1696E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Tip 3 (ağır) </a:t>
            </a:r>
            <a:r>
              <a:rPr lang="tr-TR" dirty="0" err="1"/>
              <a:t>vWH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2752B6B-0E81-9B78-DFDC-87A94DC29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sz="2800" b="1" dirty="0" err="1">
                <a:solidFill>
                  <a:srgbClr val="0000CC"/>
                </a:solidFill>
              </a:rPr>
              <a:t>vWF</a:t>
            </a:r>
            <a:r>
              <a:rPr lang="tr-TR" sz="2800" dirty="0"/>
              <a:t> </a:t>
            </a:r>
            <a:r>
              <a:rPr lang="tr-TR" sz="2800" dirty="0">
                <a:sym typeface="Wingdings" pitchFamily="2" charset="2"/>
              </a:rPr>
              <a:t> </a:t>
            </a:r>
            <a:r>
              <a:rPr lang="tr-TR" sz="2800" dirty="0"/>
              <a:t>ölçülemeyecek kadar düşük (</a:t>
            </a:r>
            <a:r>
              <a:rPr lang="tr-TR" sz="2800" b="1" dirty="0">
                <a:solidFill>
                  <a:srgbClr val="FF0000"/>
                </a:solidFill>
              </a:rPr>
              <a:t>&lt;0.01 </a:t>
            </a:r>
            <a:r>
              <a:rPr lang="tr-TR" sz="2800" dirty="0"/>
              <a:t>u/dl)</a:t>
            </a:r>
            <a:endParaRPr lang="tr-TR" sz="1800" dirty="0"/>
          </a:p>
          <a:p>
            <a:pPr eaLnBrk="1" hangingPunct="1">
              <a:defRPr/>
            </a:pPr>
            <a:r>
              <a:rPr lang="tr-TR" sz="2800" b="1" dirty="0">
                <a:solidFill>
                  <a:srgbClr val="0000CC"/>
                </a:solidFill>
              </a:rPr>
              <a:t>FVIII:C </a:t>
            </a:r>
            <a:r>
              <a:rPr lang="tr-TR" sz="2800" dirty="0">
                <a:sym typeface="Wingdings" pitchFamily="2" charset="2"/>
              </a:rPr>
              <a:t></a:t>
            </a:r>
            <a:r>
              <a:rPr lang="tr-TR" sz="2800" dirty="0"/>
              <a:t> </a:t>
            </a:r>
            <a:r>
              <a:rPr lang="tr-TR" sz="2800" b="1" dirty="0">
                <a:solidFill>
                  <a:srgbClr val="FF0000"/>
                </a:solidFill>
              </a:rPr>
              <a:t>0.03 – 0.1 </a:t>
            </a:r>
            <a:r>
              <a:rPr lang="tr-TR" sz="2800" dirty="0"/>
              <a:t>u/dl</a:t>
            </a:r>
            <a:endParaRPr lang="tr-TR" sz="1800" dirty="0"/>
          </a:p>
          <a:p>
            <a:pPr eaLnBrk="1" hangingPunct="1">
              <a:defRPr/>
            </a:pPr>
            <a:r>
              <a:rPr lang="tr-TR" sz="2800" dirty="0"/>
              <a:t>Kanama zamanı </a:t>
            </a:r>
            <a:r>
              <a:rPr lang="tr-TR" sz="2800" b="1" dirty="0"/>
              <a:t>&gt; 20 dk.</a:t>
            </a:r>
          </a:p>
          <a:p>
            <a:pPr eaLnBrk="1" hangingPunct="1">
              <a:defRPr/>
            </a:pPr>
            <a:endParaRPr lang="tr-TR" sz="2000" dirty="0"/>
          </a:p>
          <a:p>
            <a:pPr>
              <a:defRPr/>
            </a:pPr>
            <a:r>
              <a:rPr lang="tr-TR" b="1" i="1" dirty="0"/>
              <a:t>OR</a:t>
            </a:r>
            <a:endParaRPr lang="tr-TR" dirty="0"/>
          </a:p>
          <a:p>
            <a:pPr eaLnBrk="1" hangingPunct="1">
              <a:defRPr/>
            </a:pPr>
            <a:endParaRPr lang="tr-TR" sz="1800" dirty="0"/>
          </a:p>
          <a:p>
            <a:pPr eaLnBrk="1" hangingPunct="1">
              <a:defRPr/>
            </a:pPr>
            <a:r>
              <a:rPr lang="tr-TR" sz="2800" b="1" dirty="0">
                <a:solidFill>
                  <a:srgbClr val="FF0000"/>
                </a:solidFill>
              </a:rPr>
              <a:t>Klinik:</a:t>
            </a:r>
          </a:p>
          <a:p>
            <a:pPr marL="0" indent="0" eaLnBrk="1" hangingPunct="1">
              <a:buFontTx/>
              <a:buNone/>
              <a:defRPr/>
            </a:pPr>
            <a:r>
              <a:rPr lang="tr-TR" sz="2800" b="1" dirty="0"/>
              <a:t>    </a:t>
            </a:r>
            <a:r>
              <a:rPr lang="tr-TR" sz="2800" dirty="0"/>
              <a:t>Ağır hemofili tablosuna benzer </a:t>
            </a:r>
            <a:r>
              <a:rPr lang="tr-TR" sz="2800" dirty="0">
                <a:sym typeface="Wingdings" pitchFamily="2" charset="2"/>
              </a:rPr>
              <a:t> </a:t>
            </a:r>
            <a:r>
              <a:rPr lang="tr-TR" sz="2800" b="1" i="1" dirty="0" err="1">
                <a:sym typeface="Wingdings" pitchFamily="2" charset="2"/>
              </a:rPr>
              <a:t>hemartroz</a:t>
            </a:r>
            <a:r>
              <a:rPr lang="tr-TR" sz="2800" dirty="0">
                <a:sym typeface="Wingdings" pitchFamily="2" charset="2"/>
              </a:rPr>
              <a:t> ve </a:t>
            </a:r>
            <a:r>
              <a:rPr lang="tr-TR" sz="2800" b="1" i="1" dirty="0">
                <a:sym typeface="Wingdings" pitchFamily="2" charset="2"/>
              </a:rPr>
              <a:t>hematom</a:t>
            </a:r>
            <a:endParaRPr lang="tr-TR" sz="2000" b="1" i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2621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FA558D8-7F96-59E6-54B5-0B78C9B5F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Tip 2N </a:t>
            </a:r>
            <a:r>
              <a:rPr lang="tr-TR" dirty="0" err="1"/>
              <a:t>vWH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201289C-BEAC-8EBF-3B32-BF9C74DF6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tr-TR" sz="2800" dirty="0" err="1"/>
              <a:t>vWF’ün</a:t>
            </a:r>
            <a:r>
              <a:rPr lang="tr-TR" sz="2800" dirty="0"/>
              <a:t> </a:t>
            </a:r>
            <a:r>
              <a:rPr lang="tr-TR" sz="2800" dirty="0" err="1"/>
              <a:t>FVIII:C’ye</a:t>
            </a:r>
            <a:r>
              <a:rPr lang="tr-TR" sz="2800" dirty="0"/>
              <a:t> bağlanmasında azalma vardır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tr-TR" sz="2800" dirty="0"/>
              <a:t>Homozigotlarda </a:t>
            </a:r>
            <a:r>
              <a:rPr lang="tr-TR" sz="2800" dirty="0">
                <a:sym typeface="Wingdings" pitchFamily="2" charset="2"/>
              </a:rPr>
              <a:t></a:t>
            </a:r>
            <a:r>
              <a:rPr lang="tr-TR" sz="2800" dirty="0"/>
              <a:t> </a:t>
            </a:r>
            <a:r>
              <a:rPr lang="tr-TR" sz="2800" b="1" dirty="0">
                <a:solidFill>
                  <a:srgbClr val="0000CC"/>
                </a:solidFill>
              </a:rPr>
              <a:t>FVIII:C </a:t>
            </a:r>
            <a:r>
              <a:rPr lang="tr-TR" sz="2800" dirty="0"/>
              <a:t>= % </a:t>
            </a:r>
            <a:r>
              <a:rPr lang="tr-TR" sz="2800" b="1" dirty="0">
                <a:solidFill>
                  <a:srgbClr val="FF0000"/>
                </a:solidFill>
              </a:rPr>
              <a:t>5-20</a:t>
            </a:r>
            <a:r>
              <a:rPr lang="tr-TR" sz="2800" dirty="0"/>
              <a:t> 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tr-TR" sz="2800" b="1" i="1" dirty="0"/>
              <a:t>KZ</a:t>
            </a:r>
            <a:r>
              <a:rPr lang="tr-TR" sz="2800" dirty="0"/>
              <a:t>, </a:t>
            </a:r>
            <a:r>
              <a:rPr lang="tr-TR" sz="2800" b="1" i="1" dirty="0" err="1"/>
              <a:t>vWF</a:t>
            </a:r>
            <a:r>
              <a:rPr lang="tr-TR" sz="2800" dirty="0"/>
              <a:t> ve </a:t>
            </a:r>
            <a:r>
              <a:rPr lang="tr-TR" sz="2800" b="1" i="1" dirty="0" err="1"/>
              <a:t>RicoF</a:t>
            </a:r>
            <a:r>
              <a:rPr lang="tr-TR" sz="2800" dirty="0"/>
              <a:t> normal</a:t>
            </a:r>
          </a:p>
          <a:p>
            <a:pPr eaLnBrk="1" hangingPunct="1">
              <a:lnSpc>
                <a:spcPct val="100000"/>
              </a:lnSpc>
              <a:defRPr/>
            </a:pPr>
            <a:endParaRPr lang="tr-TR" dirty="0"/>
          </a:p>
          <a:p>
            <a:pPr eaLnBrk="1" hangingPunct="1">
              <a:lnSpc>
                <a:spcPct val="100000"/>
              </a:lnSpc>
              <a:defRPr/>
            </a:pPr>
            <a:r>
              <a:rPr lang="tr-TR" sz="2800" b="1" dirty="0"/>
              <a:t>OR</a:t>
            </a:r>
          </a:p>
          <a:p>
            <a:endParaRPr lang="tr-TR" dirty="0"/>
          </a:p>
          <a:p>
            <a:r>
              <a:rPr lang="tr-TR" sz="2800" dirty="0"/>
              <a:t>Hafif veya orta hemofili kliniği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69741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F235249A-0B90-BEC0-BF25-4CF832D25A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2291838"/>
              </p:ext>
            </p:extLst>
          </p:nvPr>
        </p:nvGraphicFramePr>
        <p:xfrm>
          <a:off x="838200" y="735106"/>
          <a:ext cx="10515600" cy="5757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0713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090AA9-54DB-BEB3-61E5-A372E4BD1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Von</a:t>
            </a:r>
            <a:r>
              <a:rPr lang="tr-TR" dirty="0"/>
              <a:t> </a:t>
            </a:r>
            <a:r>
              <a:rPr lang="tr-TR" dirty="0" err="1"/>
              <a:t>Willebrand</a:t>
            </a:r>
            <a:r>
              <a:rPr lang="tr-TR" dirty="0"/>
              <a:t> Faktörü Genetiği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79CDF3-A9F3-66A2-19B3-DA9466044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12. kromozom kısa kolu</a:t>
            </a:r>
          </a:p>
          <a:p>
            <a:pPr lvl="1"/>
            <a:r>
              <a:rPr lang="tr-TR" dirty="0"/>
              <a:t>52 </a:t>
            </a:r>
            <a:r>
              <a:rPr lang="tr-TR" dirty="0" err="1"/>
              <a:t>exon</a:t>
            </a:r>
            <a:r>
              <a:rPr lang="tr-TR" dirty="0"/>
              <a:t> içeren büyük bir gen</a:t>
            </a:r>
          </a:p>
          <a:p>
            <a:pPr lvl="1"/>
            <a:r>
              <a:rPr lang="tr-TR" dirty="0"/>
              <a:t>Çok büyük olduğundan tümünün taranması çok zor</a:t>
            </a:r>
          </a:p>
          <a:p>
            <a:pPr lvl="1"/>
            <a:endParaRPr lang="tr-TR" dirty="0"/>
          </a:p>
          <a:p>
            <a:r>
              <a:rPr lang="tr-TR" dirty="0"/>
              <a:t>En sık kanama bozukluğu</a:t>
            </a:r>
          </a:p>
          <a:p>
            <a:r>
              <a:rPr lang="tr-TR" dirty="0"/>
              <a:t>Heterojen bir hastalık</a:t>
            </a:r>
          </a:p>
          <a:p>
            <a:r>
              <a:rPr lang="tr-TR" dirty="0"/>
              <a:t>OD</a:t>
            </a:r>
          </a:p>
          <a:p>
            <a:r>
              <a:rPr lang="tr-TR" dirty="0"/>
              <a:t>20’den fazla tip</a:t>
            </a:r>
          </a:p>
        </p:txBody>
      </p:sp>
    </p:spTree>
    <p:extLst>
      <p:ext uri="{BB962C8B-B14F-4D97-AF65-F5344CB8AC3E}">
        <p14:creationId xmlns:p14="http://schemas.microsoft.com/office/powerpoint/2010/main" val="5809617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EB4008-8FE3-7851-E9BD-7686D3DC9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Klinik ve Laboratuvar Değerlendirme-ÖZET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DA7B4F3D-1C44-515B-0428-EEA299CF416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79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172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26">
            <a:extLst>
              <a:ext uri="{FF2B5EF4-FFF2-40B4-BE49-F238E27FC236}">
                <a16:creationId xmlns:a16="http://schemas.microsoft.com/office/drawing/2014/main" id="{959C6B72-F8E6-4281-8F3E-93FC0DC98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9A0720B-CB76-E01A-303E-81BAEB0C7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5295015" cy="2063808"/>
          </a:xfrm>
        </p:spPr>
        <p:txBody>
          <a:bodyPr anchor="b">
            <a:normAutofit/>
          </a:bodyPr>
          <a:lstStyle/>
          <a:p>
            <a:r>
              <a:rPr lang="tr-TR" sz="5400"/>
              <a:t>Genel Tedavi Yaklaşımı</a:t>
            </a:r>
          </a:p>
        </p:txBody>
      </p:sp>
      <p:pic>
        <p:nvPicPr>
          <p:cNvPr id="6" name="Picture 6" descr="8Y">
            <a:hlinkClick r:id="rId2"/>
            <a:extLst>
              <a:ext uri="{FF2B5EF4-FFF2-40B4-BE49-F238E27FC236}">
                <a16:creationId xmlns:a16="http://schemas.microsoft.com/office/drawing/2014/main" id="{F795407A-EDEA-3560-B048-AA4E8FF43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1826" y="365125"/>
            <a:ext cx="2522718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epistaxis">
            <a:hlinkClick r:id="rId4"/>
            <a:extLst>
              <a:ext uri="{FF2B5EF4-FFF2-40B4-BE49-F238E27FC236}">
                <a16:creationId xmlns:a16="http://schemas.microsoft.com/office/drawing/2014/main" id="{13345417-0027-CE89-4F28-EEA787F26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87394" y="509703"/>
            <a:ext cx="2540538" cy="190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sketch line">
            <a:extLst>
              <a:ext uri="{FF2B5EF4-FFF2-40B4-BE49-F238E27FC236}">
                <a16:creationId xmlns:a16="http://schemas.microsoft.com/office/drawing/2014/main" id="{490234EE-E0D8-4805-9227-CCEAC6016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65018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ED58D26-38EC-D9DF-BB02-B85927534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908005"/>
            <a:ext cx="5295015" cy="326895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altLang="en-US" sz="2000"/>
              <a:t>Antifibrinolitikler</a:t>
            </a:r>
          </a:p>
          <a:p>
            <a:pPr eaLnBrk="1" hangingPunct="1">
              <a:defRPr/>
            </a:pPr>
            <a:r>
              <a:rPr lang="tr-TR" altLang="en-US" sz="2000"/>
              <a:t>Desmopressin (DDAVP)</a:t>
            </a:r>
          </a:p>
          <a:p>
            <a:pPr eaLnBrk="1" hangingPunct="1">
              <a:defRPr/>
            </a:pPr>
            <a:r>
              <a:rPr lang="tr-TR" altLang="en-US" sz="2000"/>
              <a:t>Yerine koyma tedavisi</a:t>
            </a:r>
          </a:p>
          <a:p>
            <a:pPr lvl="1" eaLnBrk="1" hangingPunct="1">
              <a:defRPr/>
            </a:pPr>
            <a:r>
              <a:rPr lang="tr-TR" altLang="en-US" sz="2000"/>
              <a:t>Saf vWF konsantreleri</a:t>
            </a:r>
          </a:p>
          <a:p>
            <a:pPr lvl="1" eaLnBrk="1" hangingPunct="1">
              <a:defRPr/>
            </a:pPr>
            <a:r>
              <a:rPr lang="tr-TR" altLang="en-US" sz="2000"/>
              <a:t>F VIII + vWF preparatları</a:t>
            </a:r>
          </a:p>
          <a:p>
            <a:pPr eaLnBrk="1" hangingPunct="1">
              <a:defRPr/>
            </a:pPr>
            <a:r>
              <a:rPr lang="tr-TR" altLang="en-US" sz="2000"/>
              <a:t>Östrojen</a:t>
            </a:r>
          </a:p>
          <a:p>
            <a:pPr eaLnBrk="1" hangingPunct="1">
              <a:defRPr/>
            </a:pPr>
            <a:r>
              <a:rPr lang="tr-TR" altLang="en-US" sz="2000"/>
              <a:t>LHRH analogları</a:t>
            </a:r>
          </a:p>
          <a:p>
            <a:pPr eaLnBrk="1" hangingPunct="1">
              <a:defRPr/>
            </a:pPr>
            <a:r>
              <a:rPr lang="tr-TR" altLang="en-US" sz="2000"/>
              <a:t>Fibrin yapıştırıcılar</a:t>
            </a:r>
          </a:p>
        </p:txBody>
      </p:sp>
      <p:pic>
        <p:nvPicPr>
          <p:cNvPr id="5" name="Picture 5" descr="v_wille_factor">
            <a:extLst>
              <a:ext uri="{FF2B5EF4-FFF2-40B4-BE49-F238E27FC236}">
                <a16:creationId xmlns:a16="http://schemas.microsoft.com/office/drawing/2014/main" id="{939B8164-B001-ABFE-AB97-49F7E2C3D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2916" y="3055765"/>
            <a:ext cx="5295016" cy="283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2070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BC18E71-110D-4FB6-A411-14268735D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FB4F7BA-764A-9184-39DE-FAC602109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5" y="603623"/>
            <a:ext cx="7194165" cy="1336817"/>
          </a:xfrm>
        </p:spPr>
        <p:txBody>
          <a:bodyPr>
            <a:normAutofit/>
          </a:bodyPr>
          <a:lstStyle/>
          <a:p>
            <a:r>
              <a:rPr lang="tr-TR"/>
              <a:t>Antifibrinolitikler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AD901B3-0991-D700-2377-EBC0BAD6D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6778113" cy="3908585"/>
          </a:xfrm>
        </p:spPr>
        <p:txBody>
          <a:bodyPr>
            <a:normAutofit/>
          </a:bodyPr>
          <a:lstStyle/>
          <a:p>
            <a:r>
              <a:rPr lang="tr-TR" altLang="en-US" sz="1700" dirty="0"/>
              <a:t>Oluşmakta olan pıhtının </a:t>
            </a:r>
            <a:r>
              <a:rPr lang="tr-TR" altLang="en-US" sz="1700" dirty="0" err="1"/>
              <a:t>plazmin</a:t>
            </a:r>
            <a:r>
              <a:rPr lang="tr-TR" altLang="en-US" sz="1700" dirty="0"/>
              <a:t> tarafından eritilmesini engeller</a:t>
            </a:r>
          </a:p>
          <a:p>
            <a:endParaRPr lang="tr-TR" sz="1700" b="1" i="1" dirty="0"/>
          </a:p>
          <a:p>
            <a:r>
              <a:rPr lang="tr-TR" altLang="en-US" sz="1700" b="1" dirty="0"/>
              <a:t>TRANSAMİN </a:t>
            </a:r>
            <a:r>
              <a:rPr lang="en-US" altLang="en-US" sz="1700" b="1" dirty="0">
                <a:cs typeface="Arial" panose="020B0604020202020204" pitchFamily="34" charset="0"/>
              </a:rPr>
              <a:t>®</a:t>
            </a:r>
            <a:r>
              <a:rPr lang="tr-TR" altLang="en-US" sz="1700" dirty="0">
                <a:cs typeface="Arial" panose="020B0604020202020204" pitchFamily="34" charset="0"/>
              </a:rPr>
              <a:t> 250 mg kapsül ve ampul</a:t>
            </a:r>
          </a:p>
          <a:p>
            <a:pPr eaLnBrk="1" hangingPunct="1">
              <a:buFontTx/>
              <a:buNone/>
            </a:pPr>
            <a:r>
              <a:rPr lang="tr-TR" altLang="en-US" sz="1700" dirty="0">
                <a:cs typeface="Arial" panose="020B0604020202020204" pitchFamily="34" charset="0"/>
              </a:rPr>
              <a:t>	                          500 mg tablet</a:t>
            </a:r>
          </a:p>
          <a:p>
            <a:pPr eaLnBrk="1" hangingPunct="1"/>
            <a:r>
              <a:rPr lang="tr-TR" altLang="en-US" sz="1700" b="1" dirty="0">
                <a:cs typeface="Arial" panose="020B0604020202020204" pitchFamily="34" charset="0"/>
              </a:rPr>
              <a:t>PO</a:t>
            </a:r>
            <a:r>
              <a:rPr lang="tr-TR" altLang="en-US" sz="1700" dirty="0">
                <a:cs typeface="Arial" panose="020B0604020202020204" pitchFamily="34" charset="0"/>
              </a:rPr>
              <a:t>, </a:t>
            </a:r>
            <a:r>
              <a:rPr lang="tr-TR" altLang="en-US" sz="1700" b="1" dirty="0">
                <a:cs typeface="Arial" panose="020B0604020202020204" pitchFamily="34" charset="0"/>
              </a:rPr>
              <a:t>IV</a:t>
            </a:r>
            <a:r>
              <a:rPr lang="tr-TR" altLang="en-US" sz="1700" dirty="0">
                <a:cs typeface="Arial" panose="020B0604020202020204" pitchFamily="34" charset="0"/>
              </a:rPr>
              <a:t> ve </a:t>
            </a:r>
            <a:r>
              <a:rPr lang="tr-TR" altLang="en-US" sz="1700" b="1" dirty="0">
                <a:cs typeface="Arial" panose="020B0604020202020204" pitchFamily="34" charset="0"/>
              </a:rPr>
              <a:t>Lokal</a:t>
            </a:r>
          </a:p>
          <a:p>
            <a:pPr eaLnBrk="1" hangingPunct="1"/>
            <a:r>
              <a:rPr lang="tr-TR" altLang="en-US" sz="1700" dirty="0">
                <a:cs typeface="Arial" panose="020B0604020202020204" pitchFamily="34" charset="0"/>
              </a:rPr>
              <a:t>Günde 3 kez </a:t>
            </a:r>
            <a:r>
              <a:rPr lang="tr-TR" altLang="en-US" sz="1700" b="1" dirty="0">
                <a:cs typeface="Arial" panose="020B0604020202020204" pitchFamily="34" charset="0"/>
              </a:rPr>
              <a:t>PO</a:t>
            </a:r>
            <a:r>
              <a:rPr lang="tr-TR" altLang="en-US" sz="1700" dirty="0">
                <a:cs typeface="Arial" panose="020B0604020202020204" pitchFamily="34" charset="0"/>
              </a:rPr>
              <a:t> 20-25 mg/kg/doz</a:t>
            </a:r>
          </a:p>
          <a:p>
            <a:pPr eaLnBrk="1" hangingPunct="1">
              <a:buFontTx/>
              <a:buNone/>
            </a:pPr>
            <a:r>
              <a:rPr lang="tr-TR" altLang="en-US" sz="1700" dirty="0">
                <a:cs typeface="Arial" panose="020B0604020202020204" pitchFamily="34" charset="0"/>
              </a:rPr>
              <a:t>	                       </a:t>
            </a:r>
            <a:r>
              <a:rPr lang="tr-TR" altLang="en-US" sz="1700" b="1" dirty="0">
                <a:cs typeface="Arial" panose="020B0604020202020204" pitchFamily="34" charset="0"/>
              </a:rPr>
              <a:t>IV</a:t>
            </a:r>
            <a:r>
              <a:rPr lang="tr-TR" altLang="en-US" sz="1700" dirty="0">
                <a:cs typeface="Arial" panose="020B0604020202020204" pitchFamily="34" charset="0"/>
              </a:rPr>
              <a:t>  10 mg/kg/doz</a:t>
            </a:r>
            <a:r>
              <a:rPr lang="tr-TR" altLang="en-US" sz="1700" b="1" dirty="0">
                <a:cs typeface="Arial" panose="020B0604020202020204" pitchFamily="34" charset="0"/>
              </a:rPr>
              <a:t> </a:t>
            </a:r>
          </a:p>
          <a:p>
            <a:pPr eaLnBrk="1" hangingPunct="1"/>
            <a:endParaRPr lang="tr-TR" altLang="en-US" sz="1700" b="1" dirty="0">
              <a:cs typeface="Arial" panose="020B0604020202020204" pitchFamily="34" charset="0"/>
            </a:endParaRPr>
          </a:p>
          <a:p>
            <a:pPr eaLnBrk="1" hangingPunct="1"/>
            <a:r>
              <a:rPr lang="tr-TR" altLang="en-US" sz="1700" dirty="0" err="1"/>
              <a:t>Mens</a:t>
            </a:r>
            <a:r>
              <a:rPr lang="tr-TR" altLang="en-US" sz="1700" dirty="0"/>
              <a:t> kanamalarında </a:t>
            </a:r>
            <a:r>
              <a:rPr lang="tr-TR" altLang="en-US" sz="1700" b="1" i="1" dirty="0"/>
              <a:t>1-7 gün</a:t>
            </a:r>
            <a:r>
              <a:rPr lang="tr-TR" altLang="en-US" sz="1700" dirty="0"/>
              <a:t>, 15-25 mg/kg/doz x 3 kez, PO verilir</a:t>
            </a:r>
            <a:endParaRPr lang="en-US" altLang="en-US" sz="1700" b="1" dirty="0">
              <a:cs typeface="Arial" panose="020B0604020202020204" pitchFamily="34" charset="0"/>
            </a:endParaRPr>
          </a:p>
          <a:p>
            <a:endParaRPr lang="tr-TR" sz="1700" b="1" i="1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2A922FF-5D1B-444A-AA3F-33B14B877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10600" y="0"/>
            <a:ext cx="3581400" cy="6858000"/>
          </a:xfrm>
          <a:custGeom>
            <a:avLst/>
            <a:gdLst>
              <a:gd name="connsiteX0" fmla="*/ 103528 w 3531060"/>
              <a:gd name="connsiteY0" fmla="*/ 0 h 6858000"/>
              <a:gd name="connsiteX1" fmla="*/ 3531060 w 3531060"/>
              <a:gd name="connsiteY1" fmla="*/ 0 h 6858000"/>
              <a:gd name="connsiteX2" fmla="*/ 3531060 w 3531060"/>
              <a:gd name="connsiteY2" fmla="*/ 6858000 h 6858000"/>
              <a:gd name="connsiteX3" fmla="*/ 11227 w 3531060"/>
              <a:gd name="connsiteY3" fmla="*/ 6858000 h 6858000"/>
              <a:gd name="connsiteX4" fmla="*/ 13007 w 3531060"/>
              <a:gd name="connsiteY4" fmla="*/ 6830689 h 6858000"/>
              <a:gd name="connsiteX5" fmla="*/ 13816 w 3531060"/>
              <a:gd name="connsiteY5" fmla="*/ 6805387 h 6858000"/>
              <a:gd name="connsiteX6" fmla="*/ 6804 w 3531060"/>
              <a:gd name="connsiteY6" fmla="*/ 6745068 h 6858000"/>
              <a:gd name="connsiteX7" fmla="*/ 0 w 3531060"/>
              <a:gd name="connsiteY7" fmla="*/ 6729489 h 6858000"/>
              <a:gd name="connsiteX8" fmla="*/ 2954 w 3531060"/>
              <a:gd name="connsiteY8" fmla="*/ 6720173 h 6858000"/>
              <a:gd name="connsiteX9" fmla="*/ 5781 w 3531060"/>
              <a:gd name="connsiteY9" fmla="*/ 6647880 h 6858000"/>
              <a:gd name="connsiteX10" fmla="*/ 18369 w 3531060"/>
              <a:gd name="connsiteY10" fmla="*/ 6601567 h 6858000"/>
              <a:gd name="connsiteX11" fmla="*/ 23416 w 3531060"/>
              <a:gd name="connsiteY11" fmla="*/ 6560762 h 6858000"/>
              <a:gd name="connsiteX12" fmla="*/ 18598 w 3531060"/>
              <a:gd name="connsiteY12" fmla="*/ 6513714 h 6858000"/>
              <a:gd name="connsiteX13" fmla="*/ 59435 w 3531060"/>
              <a:gd name="connsiteY13" fmla="*/ 6445731 h 6858000"/>
              <a:gd name="connsiteX14" fmla="*/ 63794 w 3531060"/>
              <a:gd name="connsiteY14" fmla="*/ 6393381 h 6858000"/>
              <a:gd name="connsiteX15" fmla="*/ 106081 w 3531060"/>
              <a:gd name="connsiteY15" fmla="*/ 6308405 h 6858000"/>
              <a:gd name="connsiteX16" fmla="*/ 113316 w 3531060"/>
              <a:gd name="connsiteY16" fmla="*/ 6212827 h 6858000"/>
              <a:gd name="connsiteX17" fmla="*/ 254196 w 3531060"/>
              <a:gd name="connsiteY17" fmla="*/ 5897402 h 6858000"/>
              <a:gd name="connsiteX18" fmla="*/ 262830 w 3531060"/>
              <a:gd name="connsiteY18" fmla="*/ 5814193 h 6858000"/>
              <a:gd name="connsiteX19" fmla="*/ 280557 w 3531060"/>
              <a:gd name="connsiteY19" fmla="*/ 5702062 h 6858000"/>
              <a:gd name="connsiteX20" fmla="*/ 297372 w 3531060"/>
              <a:gd name="connsiteY20" fmla="*/ 5654420 h 6858000"/>
              <a:gd name="connsiteX21" fmla="*/ 335148 w 3531060"/>
              <a:gd name="connsiteY21" fmla="*/ 5528164 h 6858000"/>
              <a:gd name="connsiteX22" fmla="*/ 360460 w 3531060"/>
              <a:gd name="connsiteY22" fmla="*/ 5405598 h 6858000"/>
              <a:gd name="connsiteX23" fmla="*/ 397460 w 3531060"/>
              <a:gd name="connsiteY23" fmla="*/ 5273144 h 6858000"/>
              <a:gd name="connsiteX24" fmla="*/ 494993 w 3531060"/>
              <a:gd name="connsiteY24" fmla="*/ 4964102 h 6858000"/>
              <a:gd name="connsiteX25" fmla="*/ 568696 w 3531060"/>
              <a:gd name="connsiteY25" fmla="*/ 4673314 h 6858000"/>
              <a:gd name="connsiteX26" fmla="*/ 564053 w 3531060"/>
              <a:gd name="connsiteY26" fmla="*/ 4444162 h 6858000"/>
              <a:gd name="connsiteX27" fmla="*/ 562482 w 3531060"/>
              <a:gd name="connsiteY27" fmla="*/ 4238831 h 6858000"/>
              <a:gd name="connsiteX28" fmla="*/ 566528 w 3531060"/>
              <a:gd name="connsiteY28" fmla="*/ 4167684 h 6858000"/>
              <a:gd name="connsiteX29" fmla="*/ 565861 w 3531060"/>
              <a:gd name="connsiteY29" fmla="*/ 4066422 h 6858000"/>
              <a:gd name="connsiteX30" fmla="*/ 535898 w 3531060"/>
              <a:gd name="connsiteY30" fmla="*/ 3956159 h 6858000"/>
              <a:gd name="connsiteX31" fmla="*/ 529864 w 3531060"/>
              <a:gd name="connsiteY31" fmla="*/ 3827475 h 6858000"/>
              <a:gd name="connsiteX32" fmla="*/ 529398 w 3531060"/>
              <a:gd name="connsiteY32" fmla="*/ 3731753 h 6858000"/>
              <a:gd name="connsiteX33" fmla="*/ 516932 w 3531060"/>
              <a:gd name="connsiteY33" fmla="*/ 3591228 h 6858000"/>
              <a:gd name="connsiteX34" fmla="*/ 516408 w 3531060"/>
              <a:gd name="connsiteY34" fmla="*/ 3470066 h 6858000"/>
              <a:gd name="connsiteX35" fmla="*/ 503912 w 3531060"/>
              <a:gd name="connsiteY35" fmla="*/ 3378353 h 6858000"/>
              <a:gd name="connsiteX36" fmla="*/ 510998 w 3531060"/>
              <a:gd name="connsiteY36" fmla="*/ 3426234 h 6858000"/>
              <a:gd name="connsiteX37" fmla="*/ 493021 w 3531060"/>
              <a:gd name="connsiteY37" fmla="*/ 3298102 h 6858000"/>
              <a:gd name="connsiteX38" fmla="*/ 476639 w 3531060"/>
              <a:gd name="connsiteY38" fmla="*/ 3237723 h 6858000"/>
              <a:gd name="connsiteX39" fmla="*/ 495722 w 3531060"/>
              <a:gd name="connsiteY39" fmla="*/ 3171637 h 6858000"/>
              <a:gd name="connsiteX40" fmla="*/ 450994 w 3531060"/>
              <a:gd name="connsiteY40" fmla="*/ 3065288 h 6858000"/>
              <a:gd name="connsiteX41" fmla="*/ 421746 w 3531060"/>
              <a:gd name="connsiteY41" fmla="*/ 2897536 h 6858000"/>
              <a:gd name="connsiteX42" fmla="*/ 385928 w 3531060"/>
              <a:gd name="connsiteY42" fmla="*/ 2840607 h 6858000"/>
              <a:gd name="connsiteX43" fmla="*/ 352690 w 3531060"/>
              <a:gd name="connsiteY43" fmla="*/ 2704145 h 6858000"/>
              <a:gd name="connsiteX44" fmla="*/ 327326 w 3531060"/>
              <a:gd name="connsiteY44" fmla="*/ 2596651 h 6858000"/>
              <a:gd name="connsiteX45" fmla="*/ 316968 w 3531060"/>
              <a:gd name="connsiteY45" fmla="*/ 2569830 h 6858000"/>
              <a:gd name="connsiteX46" fmla="*/ 291337 w 3531060"/>
              <a:gd name="connsiteY46" fmla="*/ 2512570 h 6858000"/>
              <a:gd name="connsiteX47" fmla="*/ 296082 w 3531060"/>
              <a:gd name="connsiteY47" fmla="*/ 2497590 h 6858000"/>
              <a:gd name="connsiteX48" fmla="*/ 296084 w 3531060"/>
              <a:gd name="connsiteY48" fmla="*/ 2497483 h 6858000"/>
              <a:gd name="connsiteX49" fmla="*/ 294022 w 3531060"/>
              <a:gd name="connsiteY49" fmla="*/ 2484247 h 6858000"/>
              <a:gd name="connsiteX50" fmla="*/ 292784 w 3531060"/>
              <a:gd name="connsiteY50" fmla="*/ 2486499 h 6858000"/>
              <a:gd name="connsiteX51" fmla="*/ 275200 w 3531060"/>
              <a:gd name="connsiteY51" fmla="*/ 2427557 h 6858000"/>
              <a:gd name="connsiteX52" fmla="*/ 286266 w 3531060"/>
              <a:gd name="connsiteY52" fmla="*/ 2384112 h 6858000"/>
              <a:gd name="connsiteX53" fmla="*/ 263813 w 3531060"/>
              <a:gd name="connsiteY53" fmla="*/ 2270223 h 6858000"/>
              <a:gd name="connsiteX54" fmla="*/ 238402 w 3531060"/>
              <a:gd name="connsiteY54" fmla="*/ 2198449 h 6858000"/>
              <a:gd name="connsiteX55" fmla="*/ 235318 w 3531060"/>
              <a:gd name="connsiteY55" fmla="*/ 2195917 h 6858000"/>
              <a:gd name="connsiteX56" fmla="*/ 230374 w 3531060"/>
              <a:gd name="connsiteY56" fmla="*/ 2180424 h 6858000"/>
              <a:gd name="connsiteX57" fmla="*/ 218180 w 3531060"/>
              <a:gd name="connsiteY57" fmla="*/ 2103866 h 6858000"/>
              <a:gd name="connsiteX58" fmla="*/ 215674 w 3531060"/>
              <a:gd name="connsiteY58" fmla="*/ 2091957 h 6858000"/>
              <a:gd name="connsiteX59" fmla="*/ 205319 w 3531060"/>
              <a:gd name="connsiteY59" fmla="*/ 2010962 h 6858000"/>
              <a:gd name="connsiteX60" fmla="*/ 203437 w 3531060"/>
              <a:gd name="connsiteY60" fmla="*/ 1997565 h 6858000"/>
              <a:gd name="connsiteX61" fmla="*/ 199907 w 3531060"/>
              <a:gd name="connsiteY61" fmla="*/ 1995657 h 6858000"/>
              <a:gd name="connsiteX62" fmla="*/ 199391 w 3531060"/>
              <a:gd name="connsiteY62" fmla="*/ 1990646 h 6858000"/>
              <a:gd name="connsiteX63" fmla="*/ 208753 w 3531060"/>
              <a:gd name="connsiteY63" fmla="*/ 1964565 h 6858000"/>
              <a:gd name="connsiteX64" fmla="*/ 205295 w 3531060"/>
              <a:gd name="connsiteY64" fmla="*/ 1849539 h 6858000"/>
              <a:gd name="connsiteX65" fmla="*/ 215900 w 3531060"/>
              <a:gd name="connsiteY65" fmla="*/ 1739005 h 6858000"/>
              <a:gd name="connsiteX66" fmla="*/ 214116 w 3531060"/>
              <a:gd name="connsiteY66" fmla="*/ 1572143 h 6858000"/>
              <a:gd name="connsiteX67" fmla="*/ 171292 w 3531060"/>
              <a:gd name="connsiteY67" fmla="*/ 1394445 h 6858000"/>
              <a:gd name="connsiteX68" fmla="*/ 147310 w 3531060"/>
              <a:gd name="connsiteY68" fmla="*/ 1368244 h 6858000"/>
              <a:gd name="connsiteX69" fmla="*/ 136918 w 3531060"/>
              <a:gd name="connsiteY69" fmla="*/ 1304100 h 6858000"/>
              <a:gd name="connsiteX70" fmla="*/ 133350 w 3531060"/>
              <a:gd name="connsiteY70" fmla="*/ 1266991 h 6858000"/>
              <a:gd name="connsiteX71" fmla="*/ 120972 w 3531060"/>
              <a:gd name="connsiteY71" fmla="*/ 1165753 h 6858000"/>
              <a:gd name="connsiteX72" fmla="*/ 123458 w 3531060"/>
              <a:gd name="connsiteY72" fmla="*/ 1076447 h 6858000"/>
              <a:gd name="connsiteX73" fmla="*/ 97854 w 3531060"/>
              <a:gd name="connsiteY73" fmla="*/ 1017164 h 6858000"/>
              <a:gd name="connsiteX74" fmla="*/ 87953 w 3531060"/>
              <a:gd name="connsiteY74" fmla="*/ 994620 h 6858000"/>
              <a:gd name="connsiteX75" fmla="*/ 88632 w 3531060"/>
              <a:gd name="connsiteY75" fmla="*/ 989015 h 6858000"/>
              <a:gd name="connsiteX76" fmla="*/ 88620 w 3531060"/>
              <a:gd name="connsiteY76" fmla="*/ 980586 h 6858000"/>
              <a:gd name="connsiteX77" fmla="*/ 88469 w 3531060"/>
              <a:gd name="connsiteY77" fmla="*/ 980346 h 6858000"/>
              <a:gd name="connsiteX78" fmla="*/ 88753 w 3531060"/>
              <a:gd name="connsiteY78" fmla="*/ 972517 h 6858000"/>
              <a:gd name="connsiteX79" fmla="*/ 92049 w 3531060"/>
              <a:gd name="connsiteY79" fmla="*/ 934639 h 6858000"/>
              <a:gd name="connsiteX80" fmla="*/ 75170 w 3531060"/>
              <a:gd name="connsiteY80" fmla="*/ 858806 h 6858000"/>
              <a:gd name="connsiteX81" fmla="*/ 73032 w 3531060"/>
              <a:gd name="connsiteY81" fmla="*/ 847069 h 6858000"/>
              <a:gd name="connsiteX82" fmla="*/ 72378 w 3531060"/>
              <a:gd name="connsiteY82" fmla="*/ 846222 h 6858000"/>
              <a:gd name="connsiteX83" fmla="*/ 79554 w 3531060"/>
              <a:gd name="connsiteY83" fmla="*/ 769298 h 6858000"/>
              <a:gd name="connsiteX84" fmla="*/ 81564 w 3531060"/>
              <a:gd name="connsiteY84" fmla="*/ 766224 h 6858000"/>
              <a:gd name="connsiteX85" fmla="*/ 82266 w 3531060"/>
              <a:gd name="connsiteY85" fmla="*/ 747981 h 6858000"/>
              <a:gd name="connsiteX86" fmla="*/ 81702 w 3531060"/>
              <a:gd name="connsiteY86" fmla="*/ 745740 h 6858000"/>
              <a:gd name="connsiteX87" fmla="*/ 103923 w 3531060"/>
              <a:gd name="connsiteY87" fmla="*/ 677309 h 6858000"/>
              <a:gd name="connsiteX88" fmla="*/ 104946 w 3531060"/>
              <a:gd name="connsiteY88" fmla="*/ 620242 h 6858000"/>
              <a:gd name="connsiteX89" fmla="*/ 112314 w 3531060"/>
              <a:gd name="connsiteY89" fmla="*/ 507811 h 6858000"/>
              <a:gd name="connsiteX90" fmla="*/ 120754 w 3531060"/>
              <a:gd name="connsiteY90" fmla="*/ 390502 h 6858000"/>
              <a:gd name="connsiteX91" fmla="*/ 96054 w 3531060"/>
              <a:gd name="connsiteY91" fmla="*/ 236774 h 6858000"/>
              <a:gd name="connsiteX92" fmla="*/ 100614 w 3531060"/>
              <a:gd name="connsiteY92" fmla="*/ 106394 h 6858000"/>
              <a:gd name="connsiteX93" fmla="*/ 96438 w 3531060"/>
              <a:gd name="connsiteY93" fmla="*/ 51592 h 6858000"/>
              <a:gd name="connsiteX94" fmla="*/ 104784 w 3531060"/>
              <a:gd name="connsiteY94" fmla="*/ 60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3531060" h="6858000">
                <a:moveTo>
                  <a:pt x="103528" y="0"/>
                </a:moveTo>
                <a:lnTo>
                  <a:pt x="3531060" y="0"/>
                </a:lnTo>
                <a:lnTo>
                  <a:pt x="3531060" y="6858000"/>
                </a:lnTo>
                <a:lnTo>
                  <a:pt x="11227" y="6858000"/>
                </a:lnTo>
                <a:lnTo>
                  <a:pt x="13007" y="6830689"/>
                </a:lnTo>
                <a:cubicBezTo>
                  <a:pt x="13519" y="6821195"/>
                  <a:pt x="13839" y="6812491"/>
                  <a:pt x="13816" y="6805387"/>
                </a:cubicBezTo>
                <a:cubicBezTo>
                  <a:pt x="15254" y="6794161"/>
                  <a:pt x="9459" y="6753337"/>
                  <a:pt x="6804" y="6745068"/>
                </a:cubicBezTo>
                <a:lnTo>
                  <a:pt x="0" y="6729489"/>
                </a:lnTo>
                <a:lnTo>
                  <a:pt x="2954" y="6720173"/>
                </a:lnTo>
                <a:cubicBezTo>
                  <a:pt x="4526" y="6681672"/>
                  <a:pt x="-2520" y="6667698"/>
                  <a:pt x="5781" y="6647880"/>
                </a:cubicBezTo>
                <a:cubicBezTo>
                  <a:pt x="8350" y="6628113"/>
                  <a:pt x="15430" y="6616086"/>
                  <a:pt x="18369" y="6601567"/>
                </a:cubicBezTo>
                <a:cubicBezTo>
                  <a:pt x="15090" y="6579062"/>
                  <a:pt x="27561" y="6584422"/>
                  <a:pt x="23416" y="6560762"/>
                </a:cubicBezTo>
                <a:cubicBezTo>
                  <a:pt x="13805" y="6562800"/>
                  <a:pt x="26779" y="6518102"/>
                  <a:pt x="18598" y="6513714"/>
                </a:cubicBezTo>
                <a:cubicBezTo>
                  <a:pt x="31032" y="6499191"/>
                  <a:pt x="54928" y="6469276"/>
                  <a:pt x="59435" y="6445731"/>
                </a:cubicBezTo>
                <a:cubicBezTo>
                  <a:pt x="64302" y="6435600"/>
                  <a:pt x="68176" y="6406542"/>
                  <a:pt x="63794" y="6393381"/>
                </a:cubicBezTo>
                <a:cubicBezTo>
                  <a:pt x="87384" y="6347124"/>
                  <a:pt x="95956" y="6355867"/>
                  <a:pt x="106081" y="6308405"/>
                </a:cubicBezTo>
                <a:cubicBezTo>
                  <a:pt x="113812" y="6278148"/>
                  <a:pt x="101282" y="6242621"/>
                  <a:pt x="113316" y="6212827"/>
                </a:cubicBezTo>
                <a:cubicBezTo>
                  <a:pt x="156730" y="6067155"/>
                  <a:pt x="232746" y="6024676"/>
                  <a:pt x="254196" y="5897402"/>
                </a:cubicBezTo>
                <a:cubicBezTo>
                  <a:pt x="278709" y="5861657"/>
                  <a:pt x="256257" y="5849960"/>
                  <a:pt x="262830" y="5814193"/>
                </a:cubicBezTo>
                <a:cubicBezTo>
                  <a:pt x="292627" y="5729321"/>
                  <a:pt x="262967" y="5779716"/>
                  <a:pt x="280557" y="5702062"/>
                </a:cubicBezTo>
                <a:cubicBezTo>
                  <a:pt x="301001" y="5690324"/>
                  <a:pt x="289062" y="5671797"/>
                  <a:pt x="297372" y="5654420"/>
                </a:cubicBezTo>
                <a:cubicBezTo>
                  <a:pt x="310717" y="5602328"/>
                  <a:pt x="319320" y="5592033"/>
                  <a:pt x="335148" y="5528164"/>
                </a:cubicBezTo>
                <a:cubicBezTo>
                  <a:pt x="331779" y="5417827"/>
                  <a:pt x="359342" y="5444441"/>
                  <a:pt x="360460" y="5405598"/>
                </a:cubicBezTo>
                <a:cubicBezTo>
                  <a:pt x="382241" y="5333681"/>
                  <a:pt x="391308" y="5299039"/>
                  <a:pt x="397460" y="5273144"/>
                </a:cubicBezTo>
                <a:cubicBezTo>
                  <a:pt x="403590" y="5241156"/>
                  <a:pt x="498677" y="5031223"/>
                  <a:pt x="494993" y="4964102"/>
                </a:cubicBezTo>
                <a:cubicBezTo>
                  <a:pt x="509257" y="4834400"/>
                  <a:pt x="557982" y="4859515"/>
                  <a:pt x="568696" y="4673314"/>
                </a:cubicBezTo>
                <a:cubicBezTo>
                  <a:pt x="562875" y="4576630"/>
                  <a:pt x="603384" y="4599723"/>
                  <a:pt x="564053" y="4444162"/>
                </a:cubicBezTo>
                <a:cubicBezTo>
                  <a:pt x="584088" y="4367766"/>
                  <a:pt x="539882" y="4356597"/>
                  <a:pt x="562482" y="4238831"/>
                </a:cubicBezTo>
                <a:cubicBezTo>
                  <a:pt x="563771" y="4228532"/>
                  <a:pt x="565115" y="4176012"/>
                  <a:pt x="566528" y="4167684"/>
                </a:cubicBezTo>
                <a:cubicBezTo>
                  <a:pt x="564092" y="4133380"/>
                  <a:pt x="570965" y="4101677"/>
                  <a:pt x="565861" y="4066422"/>
                </a:cubicBezTo>
                <a:cubicBezTo>
                  <a:pt x="560756" y="4031167"/>
                  <a:pt x="538898" y="3990412"/>
                  <a:pt x="535898" y="3956159"/>
                </a:cubicBezTo>
                <a:cubicBezTo>
                  <a:pt x="531004" y="3900312"/>
                  <a:pt x="534822" y="3857908"/>
                  <a:pt x="529864" y="3827475"/>
                </a:cubicBezTo>
                <a:cubicBezTo>
                  <a:pt x="531280" y="3816371"/>
                  <a:pt x="529214" y="3754146"/>
                  <a:pt x="529398" y="3731753"/>
                </a:cubicBezTo>
                <a:cubicBezTo>
                  <a:pt x="528440" y="3695632"/>
                  <a:pt x="516799" y="3663823"/>
                  <a:pt x="516932" y="3591228"/>
                </a:cubicBezTo>
                <a:cubicBezTo>
                  <a:pt x="516182" y="3570529"/>
                  <a:pt x="515070" y="3493177"/>
                  <a:pt x="516408" y="3470066"/>
                </a:cubicBezTo>
                <a:cubicBezTo>
                  <a:pt x="518516" y="3452307"/>
                  <a:pt x="501804" y="3396112"/>
                  <a:pt x="503912" y="3378353"/>
                </a:cubicBezTo>
                <a:lnTo>
                  <a:pt x="510998" y="3426234"/>
                </a:lnTo>
                <a:lnTo>
                  <a:pt x="493021" y="3298102"/>
                </a:lnTo>
                <a:cubicBezTo>
                  <a:pt x="493214" y="3294338"/>
                  <a:pt x="479452" y="3243952"/>
                  <a:pt x="476639" y="3237723"/>
                </a:cubicBezTo>
                <a:cubicBezTo>
                  <a:pt x="477369" y="3215695"/>
                  <a:pt x="494992" y="3193666"/>
                  <a:pt x="495722" y="3171637"/>
                </a:cubicBezTo>
                <a:cubicBezTo>
                  <a:pt x="481856" y="3119765"/>
                  <a:pt x="465452" y="3125243"/>
                  <a:pt x="450994" y="3065288"/>
                </a:cubicBezTo>
                <a:cubicBezTo>
                  <a:pt x="450473" y="3010398"/>
                  <a:pt x="430414" y="2952609"/>
                  <a:pt x="421746" y="2897536"/>
                </a:cubicBezTo>
                <a:cubicBezTo>
                  <a:pt x="400922" y="2881359"/>
                  <a:pt x="396356" y="2866991"/>
                  <a:pt x="385928" y="2840607"/>
                </a:cubicBezTo>
                <a:lnTo>
                  <a:pt x="352690" y="2704145"/>
                </a:lnTo>
                <a:cubicBezTo>
                  <a:pt x="340107" y="2662486"/>
                  <a:pt x="333280" y="2619036"/>
                  <a:pt x="327326" y="2596651"/>
                </a:cubicBezTo>
                <a:cubicBezTo>
                  <a:pt x="320226" y="2593515"/>
                  <a:pt x="322845" y="2562919"/>
                  <a:pt x="316968" y="2569830"/>
                </a:cubicBezTo>
                <a:cubicBezTo>
                  <a:pt x="318605" y="2548205"/>
                  <a:pt x="298030" y="2527006"/>
                  <a:pt x="291337" y="2512570"/>
                </a:cubicBezTo>
                <a:lnTo>
                  <a:pt x="296082" y="2497590"/>
                </a:lnTo>
                <a:cubicBezTo>
                  <a:pt x="296082" y="2497555"/>
                  <a:pt x="296082" y="2497521"/>
                  <a:pt x="296084" y="2497483"/>
                </a:cubicBezTo>
                <a:cubicBezTo>
                  <a:pt x="296167" y="2488909"/>
                  <a:pt x="295802" y="2483236"/>
                  <a:pt x="294022" y="2484247"/>
                </a:cubicBezTo>
                <a:lnTo>
                  <a:pt x="292784" y="2486499"/>
                </a:lnTo>
                <a:lnTo>
                  <a:pt x="275200" y="2427557"/>
                </a:lnTo>
                <a:lnTo>
                  <a:pt x="286266" y="2384112"/>
                </a:lnTo>
                <a:cubicBezTo>
                  <a:pt x="281552" y="2356889"/>
                  <a:pt x="268975" y="2302167"/>
                  <a:pt x="263813" y="2270223"/>
                </a:cubicBezTo>
                <a:cubicBezTo>
                  <a:pt x="260813" y="2252348"/>
                  <a:pt x="240336" y="2209833"/>
                  <a:pt x="238402" y="2198449"/>
                </a:cubicBezTo>
                <a:lnTo>
                  <a:pt x="235318" y="2195917"/>
                </a:lnTo>
                <a:lnTo>
                  <a:pt x="230374" y="2180424"/>
                </a:lnTo>
                <a:lnTo>
                  <a:pt x="218180" y="2103866"/>
                </a:lnTo>
                <a:lnTo>
                  <a:pt x="215674" y="2091957"/>
                </a:lnTo>
                <a:cubicBezTo>
                  <a:pt x="213530" y="2076472"/>
                  <a:pt x="207358" y="2026694"/>
                  <a:pt x="205319" y="2010962"/>
                </a:cubicBezTo>
                <a:cubicBezTo>
                  <a:pt x="205156" y="2005218"/>
                  <a:pt x="204594" y="2000520"/>
                  <a:pt x="203437" y="1997565"/>
                </a:cubicBezTo>
                <a:lnTo>
                  <a:pt x="199907" y="1995657"/>
                </a:lnTo>
                <a:cubicBezTo>
                  <a:pt x="199736" y="1993986"/>
                  <a:pt x="199562" y="1992316"/>
                  <a:pt x="199391" y="1990646"/>
                </a:cubicBezTo>
                <a:lnTo>
                  <a:pt x="208753" y="1964565"/>
                </a:lnTo>
                <a:cubicBezTo>
                  <a:pt x="217880" y="1924146"/>
                  <a:pt x="220709" y="1860908"/>
                  <a:pt x="205295" y="1849539"/>
                </a:cubicBezTo>
                <a:cubicBezTo>
                  <a:pt x="201352" y="1822143"/>
                  <a:pt x="217642" y="1765000"/>
                  <a:pt x="215900" y="1739005"/>
                </a:cubicBezTo>
                <a:cubicBezTo>
                  <a:pt x="215305" y="1683384"/>
                  <a:pt x="214710" y="1627764"/>
                  <a:pt x="214116" y="1572143"/>
                </a:cubicBezTo>
                <a:lnTo>
                  <a:pt x="171292" y="1394445"/>
                </a:lnTo>
                <a:lnTo>
                  <a:pt x="147310" y="1368244"/>
                </a:lnTo>
                <a:cubicBezTo>
                  <a:pt x="150887" y="1343046"/>
                  <a:pt x="142396" y="1338329"/>
                  <a:pt x="136918" y="1304100"/>
                </a:cubicBezTo>
                <a:cubicBezTo>
                  <a:pt x="140988" y="1289635"/>
                  <a:pt x="138268" y="1278156"/>
                  <a:pt x="133350" y="1266991"/>
                </a:cubicBezTo>
                <a:cubicBezTo>
                  <a:pt x="133212" y="1233548"/>
                  <a:pt x="125209" y="1203243"/>
                  <a:pt x="120972" y="1165753"/>
                </a:cubicBezTo>
                <a:cubicBezTo>
                  <a:pt x="124590" y="1125005"/>
                  <a:pt x="127933" y="1116514"/>
                  <a:pt x="123458" y="1076447"/>
                </a:cubicBezTo>
                <a:lnTo>
                  <a:pt x="97854" y="1017164"/>
                </a:lnTo>
                <a:lnTo>
                  <a:pt x="87953" y="994620"/>
                </a:lnTo>
                <a:lnTo>
                  <a:pt x="88632" y="989015"/>
                </a:lnTo>
                <a:cubicBezTo>
                  <a:pt x="88926" y="985113"/>
                  <a:pt x="88892" y="982471"/>
                  <a:pt x="88620" y="980586"/>
                </a:cubicBezTo>
                <a:lnTo>
                  <a:pt x="88469" y="980346"/>
                </a:lnTo>
                <a:cubicBezTo>
                  <a:pt x="88563" y="977736"/>
                  <a:pt x="88658" y="975127"/>
                  <a:pt x="88753" y="972517"/>
                </a:cubicBezTo>
                <a:cubicBezTo>
                  <a:pt x="89577" y="959384"/>
                  <a:pt x="90705" y="946679"/>
                  <a:pt x="92049" y="934639"/>
                </a:cubicBezTo>
                <a:cubicBezTo>
                  <a:pt x="89786" y="915687"/>
                  <a:pt x="78339" y="873402"/>
                  <a:pt x="75170" y="858806"/>
                </a:cubicBezTo>
                <a:cubicBezTo>
                  <a:pt x="75311" y="853363"/>
                  <a:pt x="74422" y="849791"/>
                  <a:pt x="73032" y="847069"/>
                </a:cubicBezTo>
                <a:lnTo>
                  <a:pt x="72378" y="846222"/>
                </a:lnTo>
                <a:lnTo>
                  <a:pt x="79554" y="769298"/>
                </a:lnTo>
                <a:lnTo>
                  <a:pt x="81564" y="766224"/>
                </a:lnTo>
                <a:cubicBezTo>
                  <a:pt x="82786" y="762689"/>
                  <a:pt x="83312" y="757352"/>
                  <a:pt x="82266" y="747981"/>
                </a:cubicBezTo>
                <a:lnTo>
                  <a:pt x="81702" y="745740"/>
                </a:lnTo>
                <a:lnTo>
                  <a:pt x="103923" y="677309"/>
                </a:lnTo>
                <a:cubicBezTo>
                  <a:pt x="105299" y="672730"/>
                  <a:pt x="102678" y="623245"/>
                  <a:pt x="104946" y="620242"/>
                </a:cubicBezTo>
                <a:cubicBezTo>
                  <a:pt x="92830" y="565919"/>
                  <a:pt x="114403" y="564337"/>
                  <a:pt x="112314" y="507811"/>
                </a:cubicBezTo>
                <a:cubicBezTo>
                  <a:pt x="111846" y="486024"/>
                  <a:pt x="112944" y="445088"/>
                  <a:pt x="120754" y="390502"/>
                </a:cubicBezTo>
                <a:cubicBezTo>
                  <a:pt x="118044" y="345330"/>
                  <a:pt x="97534" y="291126"/>
                  <a:pt x="96054" y="236774"/>
                </a:cubicBezTo>
                <a:cubicBezTo>
                  <a:pt x="94028" y="198301"/>
                  <a:pt x="94008" y="171041"/>
                  <a:pt x="100614" y="106394"/>
                </a:cubicBezTo>
                <a:cubicBezTo>
                  <a:pt x="84650" y="66832"/>
                  <a:pt x="99424" y="89628"/>
                  <a:pt x="96438" y="51592"/>
                </a:cubicBezTo>
                <a:cubicBezTo>
                  <a:pt x="111136" y="65057"/>
                  <a:pt x="88198" y="4390"/>
                  <a:pt x="104784" y="6004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842F084-28AE-458A-9633-FBC3E2A69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2176" y="607951"/>
            <a:ext cx="2464414" cy="1780854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11" descr="Transamin%25201000mg2">
            <a:hlinkClick r:id="rId2"/>
            <a:extLst>
              <a:ext uri="{FF2B5EF4-FFF2-40B4-BE49-F238E27FC236}">
                <a16:creationId xmlns:a16="http://schemas.microsoft.com/office/drawing/2014/main" id="{ACF6C0C0-4B33-5F18-6E6A-FE5DF94E1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66545" y="795345"/>
            <a:ext cx="1887883" cy="141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6B38427-698A-4037-8803-2E4F11C55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9385" y="2612543"/>
            <a:ext cx="2464414" cy="1780854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Rectangle 6">
            <a:extLst>
              <a:ext uri="{FF2B5EF4-FFF2-40B4-BE49-F238E27FC236}">
                <a16:creationId xmlns:a16="http://schemas.microsoft.com/office/drawing/2014/main" id="{0CA5ED4B-E306-4431-876E-C91851D3E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44876">
            <a:off x="10606620" y="2368283"/>
            <a:ext cx="1203216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13" descr="main1">
            <a:hlinkClick r:id="rId4"/>
            <a:extLst>
              <a:ext uri="{FF2B5EF4-FFF2-40B4-BE49-F238E27FC236}">
                <a16:creationId xmlns:a16="http://schemas.microsoft.com/office/drawing/2014/main" id="{A383455F-AC38-808D-343E-87417861D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7665" y="2873110"/>
            <a:ext cx="1207854" cy="144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F6678D8D-0F79-43DA-8E1A-D0F97435B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2134" y="4517935"/>
            <a:ext cx="2464414" cy="1780507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15" descr="26">
            <a:hlinkClick r:id="rId6"/>
            <a:extLst>
              <a:ext uri="{FF2B5EF4-FFF2-40B4-BE49-F238E27FC236}">
                <a16:creationId xmlns:a16="http://schemas.microsoft.com/office/drawing/2014/main" id="{8A96EE2F-A300-7A77-9FDA-5FEB63F4F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13335" y="4718466"/>
            <a:ext cx="2102011" cy="137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806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D02CA4F-F34D-2BA8-449F-B62435ADA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Transamin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28B74FA-925A-7DE3-3100-5A55CE24E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tr-TR" sz="2200" dirty="0"/>
              <a:t>En etkili olduğu kanamalar</a:t>
            </a:r>
          </a:p>
          <a:p>
            <a:pPr lvl="1">
              <a:defRPr/>
            </a:pPr>
            <a:r>
              <a:rPr lang="tr-TR" sz="2000" dirty="0"/>
              <a:t>Ağız içi</a:t>
            </a:r>
          </a:p>
          <a:p>
            <a:pPr lvl="1">
              <a:defRPr/>
            </a:pPr>
            <a:r>
              <a:rPr lang="tr-TR" sz="2000" dirty="0" err="1"/>
              <a:t>Nazofarenks</a:t>
            </a:r>
            <a:endParaRPr lang="tr-TR" sz="2000" dirty="0"/>
          </a:p>
          <a:p>
            <a:pPr lvl="1">
              <a:defRPr/>
            </a:pPr>
            <a:r>
              <a:rPr lang="tr-TR" sz="2000" dirty="0"/>
              <a:t>Uterus ve GİS kanamaları</a:t>
            </a:r>
          </a:p>
          <a:p>
            <a:pPr>
              <a:defRPr/>
            </a:pPr>
            <a:r>
              <a:rPr lang="tr-TR" sz="2200" dirty="0"/>
              <a:t>Ağız içi kanamalarda </a:t>
            </a:r>
            <a:r>
              <a:rPr lang="tr-TR" sz="2200" dirty="0" err="1"/>
              <a:t>Transamin</a:t>
            </a:r>
            <a:r>
              <a:rPr lang="tr-TR" sz="2200" dirty="0"/>
              <a:t> </a:t>
            </a:r>
            <a:r>
              <a:rPr lang="tr-TR" sz="2200" dirty="0" err="1"/>
              <a:t>amp</a:t>
            </a:r>
            <a:r>
              <a:rPr lang="tr-TR" sz="2200" dirty="0"/>
              <a:t> ile gargara …</a:t>
            </a:r>
          </a:p>
          <a:p>
            <a:pPr>
              <a:defRPr/>
            </a:pPr>
            <a:endParaRPr lang="tr-TR" sz="800" dirty="0"/>
          </a:p>
          <a:p>
            <a:pPr>
              <a:defRPr/>
            </a:pPr>
            <a:r>
              <a:rPr lang="tr-TR" sz="2200" dirty="0"/>
              <a:t>Diş çekiminden 6 saat önce başlanır ve 5-7 gün </a:t>
            </a:r>
          </a:p>
          <a:p>
            <a:pPr>
              <a:defRPr/>
            </a:pPr>
            <a:endParaRPr lang="tr-TR" sz="800" dirty="0"/>
          </a:p>
          <a:p>
            <a:pPr>
              <a:defRPr/>
            </a:pPr>
            <a:r>
              <a:rPr lang="tr-TR" sz="2200" dirty="0" err="1"/>
              <a:t>Mens</a:t>
            </a:r>
            <a:r>
              <a:rPr lang="tr-TR" sz="2200" dirty="0"/>
              <a:t> kanamalarında ilk 4 gün, 25 mg/kg/doz x3 kez PO </a:t>
            </a:r>
          </a:p>
          <a:p>
            <a:pPr>
              <a:defRPr/>
            </a:pPr>
            <a:endParaRPr lang="tr-TR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tr-TR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Gebelikte veya doğum sırasında kullanılmamalı</a:t>
            </a:r>
          </a:p>
          <a:p>
            <a:pPr>
              <a:defRPr/>
            </a:pPr>
            <a:endParaRPr lang="tr-TR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tr-TR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Üriner sistem ve SSS kanamalarında kontrendike</a:t>
            </a:r>
          </a:p>
          <a:p>
            <a:endParaRPr lang="tr-TR" dirty="0"/>
          </a:p>
        </p:txBody>
      </p:sp>
      <p:pic>
        <p:nvPicPr>
          <p:cNvPr id="4" name="Picture 5" descr="getImage">
            <a:hlinkClick r:id="rId2"/>
            <a:extLst>
              <a:ext uri="{FF2B5EF4-FFF2-40B4-BE49-F238E27FC236}">
                <a16:creationId xmlns:a16="http://schemas.microsoft.com/office/drawing/2014/main" id="{05D40D90-3845-4EE5-F369-9683A174F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018" y="1208880"/>
            <a:ext cx="2409753" cy="158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91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C5C1BCD-0A21-7231-080E-1948FF6D4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Desmopressin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4E87FA9-088C-C29A-B044-BA27A64B6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lnSpc>
                <a:spcPct val="150000"/>
              </a:lnSpc>
            </a:pPr>
            <a:r>
              <a:rPr lang="tr-TR" altLang="en-US" sz="2800" dirty="0"/>
              <a:t>Sentetik ADH analoğu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en-US" sz="2800" dirty="0" err="1"/>
              <a:t>vWF’ün</a:t>
            </a:r>
            <a:r>
              <a:rPr lang="tr-TR" altLang="en-US" sz="2800" dirty="0"/>
              <a:t> depolardan salınımına neden olur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en-US" sz="2800" b="1" dirty="0"/>
              <a:t>IV</a:t>
            </a:r>
            <a:r>
              <a:rPr lang="tr-TR" altLang="en-US" sz="2800" dirty="0"/>
              <a:t>, </a:t>
            </a:r>
            <a:r>
              <a:rPr lang="tr-TR" altLang="en-US" sz="2800" b="1" dirty="0"/>
              <a:t>SC</a:t>
            </a:r>
            <a:r>
              <a:rPr lang="tr-TR" altLang="en-US" sz="2800" dirty="0"/>
              <a:t> ve </a:t>
            </a:r>
            <a:r>
              <a:rPr lang="tr-TR" altLang="en-US" sz="2800" dirty="0" err="1"/>
              <a:t>intranasal</a:t>
            </a:r>
            <a:r>
              <a:rPr lang="tr-TR" altLang="en-US" sz="2800" dirty="0"/>
              <a:t>  :  0.3 µg/kg - doz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en-US" sz="2800" dirty="0"/>
              <a:t>30-60 dk sonra </a:t>
            </a:r>
            <a:r>
              <a:rPr lang="tr-TR" altLang="en-US" sz="2800" u="sng" dirty="0" err="1"/>
              <a:t>vWF</a:t>
            </a:r>
            <a:r>
              <a:rPr lang="tr-TR" altLang="en-US" sz="2800" u="sng" dirty="0"/>
              <a:t> ve FVIII:C düzeyi </a:t>
            </a:r>
            <a:r>
              <a:rPr lang="tr-TR" altLang="en-US" sz="2800" b="1" u="sng" dirty="0"/>
              <a:t>3-5 kat</a:t>
            </a:r>
            <a:r>
              <a:rPr lang="tr-TR" altLang="en-US" sz="2800" u="sng" dirty="0"/>
              <a:t> artar, </a:t>
            </a:r>
            <a:r>
              <a:rPr lang="tr-TR" altLang="en-US" sz="2800" b="1" u="sng" dirty="0"/>
              <a:t>6-8 saat</a:t>
            </a:r>
            <a:r>
              <a:rPr lang="tr-TR" altLang="en-US" sz="2800" u="sng" dirty="0"/>
              <a:t> sürer</a:t>
            </a:r>
            <a:r>
              <a:rPr lang="tr-TR" altLang="en-US" sz="2800" dirty="0"/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en-US" sz="2800" dirty="0"/>
              <a:t>8-12 saat aralarla 3-4 kez tekrarlanabilir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en-US" sz="2800" dirty="0"/>
              <a:t>Tekrarlayan dozlarda etkinlik giderek azalır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en-US" sz="2800" dirty="0"/>
              <a:t>Bir hafta sonra tam </a:t>
            </a:r>
            <a:r>
              <a:rPr lang="tr-TR" altLang="en-US" sz="2800" dirty="0" err="1"/>
              <a:t>yanıtlılık</a:t>
            </a:r>
            <a:r>
              <a:rPr lang="tr-TR" altLang="en-US" sz="2800" dirty="0"/>
              <a:t> geri döner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en-US" sz="2800" b="1" dirty="0" err="1">
                <a:solidFill>
                  <a:srgbClr val="000099"/>
                </a:solidFill>
              </a:rPr>
              <a:t>Octostim</a:t>
            </a:r>
            <a:r>
              <a:rPr lang="tr-TR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>
                <a:solidFill>
                  <a:srgbClr val="000099"/>
                </a:solidFill>
                <a:cs typeface="Arial" panose="020B0604020202020204" pitchFamily="34" charset="0"/>
              </a:rPr>
              <a:t>®</a:t>
            </a:r>
            <a:r>
              <a:rPr lang="tr-TR" altLang="en-US" sz="2800" dirty="0"/>
              <a:t> 15 µg/1 ml ampul.                      </a:t>
            </a:r>
            <a:r>
              <a:rPr lang="tr-TR" altLang="en-US" sz="2800" b="1" dirty="0" err="1">
                <a:solidFill>
                  <a:srgbClr val="008000"/>
                </a:solidFill>
              </a:rPr>
              <a:t>Minirin</a:t>
            </a:r>
            <a:r>
              <a:rPr lang="tr-TR" altLang="en-US" sz="2800" b="1" dirty="0">
                <a:solidFill>
                  <a:srgbClr val="008000"/>
                </a:solidFill>
              </a:rPr>
              <a:t> </a:t>
            </a:r>
            <a:r>
              <a:rPr lang="en-US" altLang="en-US" sz="2800" b="1" dirty="0">
                <a:solidFill>
                  <a:srgbClr val="008000"/>
                </a:solidFill>
                <a:cs typeface="Arial" panose="020B0604020202020204" pitchFamily="34" charset="0"/>
              </a:rPr>
              <a:t>®</a:t>
            </a:r>
            <a:r>
              <a:rPr lang="tr-TR" altLang="en-US" sz="2800" b="1" dirty="0">
                <a:cs typeface="Arial" panose="020B0604020202020204" pitchFamily="34" charset="0"/>
              </a:rPr>
              <a:t> </a:t>
            </a:r>
            <a:r>
              <a:rPr lang="tr-TR" altLang="en-US" sz="2800" dirty="0">
                <a:cs typeface="Arial" panose="020B0604020202020204" pitchFamily="34" charset="0"/>
              </a:rPr>
              <a:t>4 µg/1 ml - 10 ampul</a:t>
            </a:r>
          </a:p>
          <a:p>
            <a:endParaRPr lang="tr-TR" dirty="0"/>
          </a:p>
        </p:txBody>
      </p:sp>
      <p:pic>
        <p:nvPicPr>
          <p:cNvPr id="4" name="Picture 5" descr="ddavp4">
            <a:extLst>
              <a:ext uri="{FF2B5EF4-FFF2-40B4-BE49-F238E27FC236}">
                <a16:creationId xmlns:a16="http://schemas.microsoft.com/office/drawing/2014/main" id="{A0DBE0F7-23D0-3E7F-EACC-43C339EAE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00154"/>
            <a:ext cx="3259101" cy="10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3040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5BDE23C-3023-BE26-C186-6F3B5F082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Desmopressin</a:t>
            </a:r>
            <a:r>
              <a:rPr lang="tr-TR" dirty="0"/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2981915-1A02-D51B-89D7-EBFDB8252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tr-TR" altLang="en-US" sz="800" dirty="0"/>
          </a:p>
          <a:p>
            <a:pPr eaLnBrk="1" hangingPunct="1"/>
            <a:r>
              <a:rPr lang="tr-TR" altLang="en-US" sz="2000" dirty="0"/>
              <a:t>DDAVP, Tip 1 olgularının çoğunda etkili</a:t>
            </a:r>
          </a:p>
          <a:p>
            <a:pPr lvl="1" eaLnBrk="1" hangingPunct="1"/>
            <a:r>
              <a:rPr lang="tr-TR" altLang="en-US" sz="1800" i="1" dirty="0"/>
              <a:t>% 15 kadarında etkisiz</a:t>
            </a:r>
          </a:p>
          <a:p>
            <a:pPr eaLnBrk="1" hangingPunct="1"/>
            <a:r>
              <a:rPr lang="tr-TR" altLang="en-US" sz="2000" b="1" dirty="0"/>
              <a:t>Tip 3</a:t>
            </a:r>
            <a:r>
              <a:rPr lang="tr-TR" altLang="en-US" sz="2000" dirty="0"/>
              <a:t> olgularının tümünde etkisiz</a:t>
            </a:r>
          </a:p>
          <a:p>
            <a:pPr eaLnBrk="1" hangingPunct="1"/>
            <a:r>
              <a:rPr lang="tr-TR" altLang="en-US" sz="2000" b="1" dirty="0"/>
              <a:t>Tip 2B</a:t>
            </a:r>
            <a:r>
              <a:rPr lang="tr-TR" altLang="en-US" sz="2000" dirty="0"/>
              <a:t>’de trombositopeni nedeni olabilir</a:t>
            </a:r>
            <a:endParaRPr lang="tr-TR" altLang="en-US" b="1" dirty="0"/>
          </a:p>
          <a:p>
            <a:r>
              <a:rPr lang="tr-TR" altLang="en-US" b="1" dirty="0"/>
              <a:t>“DDAVP kullanılmadan önce mutlaka yanıt alınıp alınmadığı test edilmelidir”</a:t>
            </a:r>
          </a:p>
          <a:p>
            <a:r>
              <a:rPr lang="tr-TR" dirty="0"/>
              <a:t>DDAVP Testi:</a:t>
            </a:r>
          </a:p>
          <a:p>
            <a:pPr lvl="1"/>
            <a:r>
              <a:rPr lang="tr-TR" altLang="en-US" sz="1600" dirty="0"/>
              <a:t>0.3 µg/kg dozda SC veya IV </a:t>
            </a:r>
          </a:p>
          <a:p>
            <a:pPr lvl="1"/>
            <a:r>
              <a:rPr lang="tr-TR" altLang="en-US" sz="2000" dirty="0"/>
              <a:t>0 ve 60. dakikalarda </a:t>
            </a:r>
            <a:r>
              <a:rPr lang="tr-TR" altLang="en-US" sz="2000" dirty="0" err="1"/>
              <a:t>vWF</a:t>
            </a:r>
            <a:r>
              <a:rPr lang="tr-TR" altLang="en-US" sz="2000" dirty="0"/>
              <a:t> ve FVIII:C ölçümü</a:t>
            </a:r>
          </a:p>
          <a:p>
            <a:pPr lvl="1"/>
            <a:r>
              <a:rPr lang="tr-TR" altLang="en-US" sz="2000" dirty="0"/>
              <a:t>Yanıt tanımı</a:t>
            </a:r>
            <a:r>
              <a:rPr lang="tr-TR" altLang="en-US" sz="2000" dirty="0">
                <a:sym typeface="Wingdings" pitchFamily="2" charset="2"/>
              </a:rPr>
              <a:t> </a:t>
            </a:r>
            <a:r>
              <a:rPr lang="tr-TR" altLang="en-US" sz="2000" b="1" dirty="0">
                <a:solidFill>
                  <a:schemeClr val="tx2">
                    <a:lumMod val="75000"/>
                    <a:lumOff val="25000"/>
                  </a:schemeClr>
                </a:solidFill>
                <a:sym typeface="Wingdings" pitchFamily="2" charset="2"/>
              </a:rPr>
              <a:t>3 kat artış</a:t>
            </a:r>
            <a:endParaRPr lang="tr-TR" altLang="en-US" sz="20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tr-T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4317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0513CE-2E69-CEC3-036E-4552AAF8F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537734E-B471-671C-D9E7-3C84B16FA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err="1"/>
              <a:t>Desmopressin</a:t>
            </a:r>
            <a:r>
              <a:rPr lang="tr-TR" dirty="0"/>
              <a:t> kullanırken!!!!!</a:t>
            </a:r>
          </a:p>
          <a:p>
            <a:pPr>
              <a:lnSpc>
                <a:spcPct val="150000"/>
              </a:lnSpc>
              <a:defRPr/>
            </a:pPr>
            <a:r>
              <a:rPr lang="tr-TR" sz="2200" dirty="0"/>
              <a:t>Hızlı infüzyona bağlı:</a:t>
            </a:r>
          </a:p>
          <a:p>
            <a:pPr lvl="1">
              <a:lnSpc>
                <a:spcPct val="150000"/>
              </a:lnSpc>
              <a:defRPr/>
            </a:pPr>
            <a:r>
              <a:rPr lang="tr-TR" sz="2000" dirty="0"/>
              <a:t>Yüzde kızarıklık</a:t>
            </a:r>
          </a:p>
          <a:p>
            <a:pPr lvl="1">
              <a:lnSpc>
                <a:spcPct val="150000"/>
              </a:lnSpc>
              <a:defRPr/>
            </a:pPr>
            <a:r>
              <a:rPr lang="tr-TR" sz="2000" dirty="0"/>
              <a:t>Baş ağrısı</a:t>
            </a:r>
          </a:p>
          <a:p>
            <a:pPr lvl="1">
              <a:lnSpc>
                <a:spcPct val="150000"/>
              </a:lnSpc>
              <a:defRPr/>
            </a:pPr>
            <a:r>
              <a:rPr lang="tr-TR" sz="2000" dirty="0"/>
              <a:t>Hipotansiyon</a:t>
            </a:r>
          </a:p>
          <a:p>
            <a:pPr>
              <a:lnSpc>
                <a:spcPct val="150000"/>
              </a:lnSpc>
              <a:defRPr/>
            </a:pPr>
            <a:r>
              <a:rPr lang="tr-TR" sz="2200" dirty="0"/>
              <a:t>Su tutucu etkisi nedeniyle:</a:t>
            </a:r>
          </a:p>
          <a:p>
            <a:pPr lvl="1">
              <a:lnSpc>
                <a:spcPct val="150000"/>
              </a:lnSpc>
              <a:defRPr/>
            </a:pPr>
            <a:r>
              <a:rPr lang="tr-TR" sz="2000" dirty="0"/>
              <a:t>Ödem / Hiponatremi</a:t>
            </a:r>
          </a:p>
          <a:p>
            <a:pPr lvl="1">
              <a:lnSpc>
                <a:spcPct val="150000"/>
              </a:lnSpc>
              <a:defRPr/>
            </a:pPr>
            <a:r>
              <a:rPr lang="tr-TR" sz="2000" dirty="0" err="1"/>
              <a:t>Hiponatremik</a:t>
            </a:r>
            <a:r>
              <a:rPr lang="tr-TR" sz="2000" dirty="0"/>
              <a:t> </a:t>
            </a:r>
            <a:r>
              <a:rPr lang="tr-TR" sz="2000" dirty="0" err="1"/>
              <a:t>konvulsiyon</a:t>
            </a:r>
            <a:endParaRPr lang="tr-TR" sz="20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57048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C4F81A-B362-C6F0-F98C-7A6C0144B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Desmopressin</a:t>
            </a:r>
            <a:endParaRPr lang="tr-TR" dirty="0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30C6607-A46C-2894-A863-31F0D9410B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ENDİKASYON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DB39862B-1911-F420-265D-68E26B8FDF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tr-TR" altLang="tr-TR" sz="2800" dirty="0"/>
              <a:t>Tip1 </a:t>
            </a:r>
            <a:r>
              <a:rPr lang="tr-TR" altLang="tr-TR" sz="2800" dirty="0" err="1"/>
              <a:t>vWH</a:t>
            </a:r>
            <a:endParaRPr lang="tr-TR" altLang="tr-TR" sz="2800" dirty="0"/>
          </a:p>
          <a:p>
            <a:pPr>
              <a:lnSpc>
                <a:spcPct val="150000"/>
              </a:lnSpc>
              <a:defRPr/>
            </a:pPr>
            <a:r>
              <a:rPr lang="tr-TR" altLang="tr-TR" sz="2800" dirty="0"/>
              <a:t>Tip 2A ve 2M olgularının bazısı</a:t>
            </a:r>
          </a:p>
          <a:p>
            <a:pPr>
              <a:lnSpc>
                <a:spcPct val="150000"/>
              </a:lnSpc>
              <a:defRPr/>
            </a:pPr>
            <a:r>
              <a:rPr lang="tr-TR" altLang="tr-TR" sz="2800" dirty="0"/>
              <a:t>Tip 2N: Kısa süreli etkili</a:t>
            </a:r>
          </a:p>
          <a:p>
            <a:endParaRPr lang="tr-TR" dirty="0"/>
          </a:p>
        </p:txBody>
      </p:sp>
      <p:sp>
        <p:nvSpPr>
          <p:cNvPr id="6" name="Metin Yer Tutucusu 5">
            <a:extLst>
              <a:ext uri="{FF2B5EF4-FFF2-40B4-BE49-F238E27FC236}">
                <a16:creationId xmlns:a16="http://schemas.microsoft.com/office/drawing/2014/main" id="{E501426E-EFEE-5542-39C1-A1E870C7CC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KONTRENDİKASYON</a:t>
            </a:r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62AE2254-3ADA-1273-00A5-52C4FE18635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tr-TR" altLang="tr-TR" sz="2800" dirty="0"/>
              <a:t>Tromboz/MI öyküsü</a:t>
            </a:r>
          </a:p>
          <a:p>
            <a:pPr>
              <a:lnSpc>
                <a:spcPct val="150000"/>
              </a:lnSpc>
              <a:defRPr/>
            </a:pPr>
            <a:r>
              <a:rPr lang="tr-TR" altLang="tr-TR" sz="2800" dirty="0"/>
              <a:t>&lt; 2 yaş, </a:t>
            </a:r>
            <a:r>
              <a:rPr lang="tr-TR" altLang="tr-TR" dirty="0"/>
              <a:t>&gt; </a:t>
            </a:r>
            <a:r>
              <a:rPr lang="tr-TR" altLang="tr-TR" sz="2800" dirty="0"/>
              <a:t>70 yaş </a:t>
            </a:r>
          </a:p>
          <a:p>
            <a:pPr>
              <a:lnSpc>
                <a:spcPct val="150000"/>
              </a:lnSpc>
              <a:defRPr/>
            </a:pPr>
            <a:r>
              <a:rPr lang="tr-TR" altLang="tr-TR" sz="2800" dirty="0"/>
              <a:t>Gebelik/doğum ?</a:t>
            </a:r>
          </a:p>
          <a:p>
            <a:pPr>
              <a:lnSpc>
                <a:spcPct val="150000"/>
              </a:lnSpc>
              <a:defRPr/>
            </a:pPr>
            <a:r>
              <a:rPr lang="tr-TR" altLang="tr-TR" sz="2800" dirty="0"/>
              <a:t>Tip2B?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717507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ED8B3FD-9DDA-8E89-20E1-B54E3936A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Yerine Koyma Tedavisi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DC8DD6F-1D8E-7D4B-3C44-39A256136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altLang="en-US" sz="4000" b="1" u="sng" dirty="0" err="1">
                <a:solidFill>
                  <a:srgbClr val="CC3300"/>
                </a:solidFill>
              </a:rPr>
              <a:t>Kriyopresipitat</a:t>
            </a:r>
            <a:r>
              <a:rPr lang="tr-TR" altLang="en-US" sz="4000" b="1" dirty="0">
                <a:solidFill>
                  <a:srgbClr val="CC3300"/>
                </a:solidFill>
              </a:rPr>
              <a:t>: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altLang="en-US" sz="3100" dirty="0"/>
              <a:t>HMWM yönünden zengin olup 80-100 Ü </a:t>
            </a:r>
            <a:r>
              <a:rPr lang="tr-TR" altLang="en-US" sz="3100" dirty="0" err="1"/>
              <a:t>vWF</a:t>
            </a:r>
            <a:r>
              <a:rPr lang="tr-TR" altLang="en-US" sz="3100" dirty="0"/>
              <a:t> ve FVIII:C içerir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altLang="en-US" sz="3100" dirty="0"/>
              <a:t>12-24 saatte bir her 10 kg için 1-2 torba KP ile kanama kontrolü …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tr-TR" altLang="en-US" sz="4000" b="1" u="sng" dirty="0">
                <a:solidFill>
                  <a:srgbClr val="CC3300"/>
                </a:solidFill>
              </a:rPr>
              <a:t>Faktör konsantreleri</a:t>
            </a:r>
            <a:r>
              <a:rPr lang="tr-TR" altLang="en-US" sz="4000" b="1" dirty="0">
                <a:solidFill>
                  <a:srgbClr val="CC3300"/>
                </a:solidFill>
              </a:rPr>
              <a:t>: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altLang="en-US" dirty="0"/>
              <a:t>Ağır </a:t>
            </a:r>
            <a:r>
              <a:rPr lang="tr-TR" altLang="en-US" dirty="0" err="1"/>
              <a:t>vWH</a:t>
            </a:r>
            <a:r>
              <a:rPr lang="tr-TR" altLang="en-US" dirty="0"/>
              <a:t> başta olmak üzere </a:t>
            </a:r>
            <a:r>
              <a:rPr lang="tr-TR" altLang="en-US" b="1" dirty="0">
                <a:solidFill>
                  <a:srgbClr val="0000CC"/>
                </a:solidFill>
              </a:rPr>
              <a:t>% 15-20 </a:t>
            </a:r>
            <a:r>
              <a:rPr lang="tr-TR" altLang="en-US" dirty="0"/>
              <a:t>olguda faktör gereksinimi …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altLang="en-US" dirty="0"/>
              <a:t>Hemostatik etkileri içerdikleri </a:t>
            </a:r>
            <a:r>
              <a:rPr lang="tr-TR" altLang="en-US" dirty="0" err="1"/>
              <a:t>multimer</a:t>
            </a:r>
            <a:r>
              <a:rPr lang="tr-TR" altLang="en-US" dirty="0"/>
              <a:t> dağılımına göre değişir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altLang="en-US" dirty="0"/>
              <a:t>Saf </a:t>
            </a:r>
            <a:r>
              <a:rPr lang="tr-TR" altLang="en-US" dirty="0" err="1"/>
              <a:t>vWF</a:t>
            </a:r>
            <a:r>
              <a:rPr lang="tr-TR" altLang="en-US" dirty="0"/>
              <a:t> içeren preparatlar da bulunmaktadır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tr-TR" altLang="en-US" sz="2800" dirty="0"/>
              <a:t>Bunların FVIII:C içeriği çok düşüktür (&lt; 10 İÜ)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endParaRPr lang="tr-T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039812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E4F31B89-83A8-9536-E7AA-25E1BD03AE69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989865"/>
              </p:ext>
            </p:extLst>
          </p:nvPr>
        </p:nvGraphicFramePr>
        <p:xfrm>
          <a:off x="962420" y="1318438"/>
          <a:ext cx="10201765" cy="5120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 Eşlem Resmi" r:id="rId2" imgW="5060950" imgH="2540000" progId="Paint.Picture">
                  <p:embed/>
                </p:oleObj>
              </mc:Choice>
              <mc:Fallback>
                <p:oleObj name="Bit Eşlem Resmi" r:id="rId2" imgW="5060950" imgH="2540000" progId="Paint.Picture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E4F31B89-83A8-9536-E7AA-25E1BD03AE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420" y="1318438"/>
                        <a:ext cx="10201765" cy="51200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2883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3D3024E-4151-B65C-B76F-6C16E43E8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Von</a:t>
            </a:r>
            <a:r>
              <a:rPr lang="tr-TR" dirty="0"/>
              <a:t> </a:t>
            </a:r>
            <a:r>
              <a:rPr lang="tr-TR" dirty="0" err="1"/>
              <a:t>Willebrand</a:t>
            </a:r>
            <a:r>
              <a:rPr lang="tr-TR" dirty="0"/>
              <a:t> Faktörü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3CACD6B-6793-1BE9-170D-2FAE36A74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4565"/>
            <a:ext cx="9170446" cy="335115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v</a:t>
            </a: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WF, </a:t>
            </a: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(trombosit agregasyonu ve adezyonu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ile) primer hemostazda </a:t>
            </a: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ve </a:t>
            </a: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(</a:t>
            </a:r>
            <a:r>
              <a:rPr lang="tr-TR" sz="2400" b="1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FVIII’in</a:t>
            </a: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stabilizasyonunu sağlayarak) sekonder hemostazda </a:t>
            </a: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rol alan </a:t>
            </a:r>
            <a:r>
              <a:rPr lang="tr-TR" sz="240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multimerik</a:t>
            </a: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bir glikoproteindir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baseline="30000" dirty="0">
                <a:latin typeface="Arial Narrow" pitchFamily="34" charset="0"/>
              </a:rPr>
              <a:t>1</a:t>
            </a:r>
            <a:r>
              <a:rPr lang="tr-TR" sz="2400" dirty="0">
                <a:latin typeface="Arial Narrow" pitchFamily="34" charset="0"/>
                <a:cs typeface="Arial" pitchFamily="34" charset="0"/>
              </a:rPr>
              <a:t>.</a:t>
            </a:r>
          </a:p>
          <a:p>
            <a:endParaRPr lang="tr-TR" sz="2400" dirty="0">
              <a:latin typeface="Arial Narrow" pitchFamily="34" charset="0"/>
              <a:cs typeface="Arial" pitchFamily="34" charset="0"/>
            </a:endParaRPr>
          </a:p>
          <a:p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Vasküler yaralanmayı takiben, </a:t>
            </a:r>
          </a:p>
          <a:p>
            <a:pPr marL="0" indent="0">
              <a:buNone/>
            </a:pPr>
            <a:r>
              <a:rPr lang="tr-TR" sz="240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subendotelyal</a:t>
            </a: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tr-TR" sz="240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kollajene</a:t>
            </a: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A3 bölgeleri ile</a:t>
            </a: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,</a:t>
            </a:r>
          </a:p>
          <a:p>
            <a:endParaRPr lang="tr-TR" sz="2400" dirty="0"/>
          </a:p>
          <a:p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Trombositlere </a:t>
            </a:r>
            <a:r>
              <a:rPr lang="tr-TR" sz="240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GPIb</a:t>
            </a: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reseptörleri aracılığıyla </a:t>
            </a:r>
          </a:p>
          <a:p>
            <a:pPr marL="0" indent="0">
              <a:buNone/>
            </a:pP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A1 bölgeleri</a:t>
            </a: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ile bağlanır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2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.</a:t>
            </a:r>
            <a:endParaRPr lang="tr-TR" sz="2400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endParaRPr lang="tr-TR" dirty="0"/>
          </a:p>
        </p:txBody>
      </p:sp>
      <p:pic>
        <p:nvPicPr>
          <p:cNvPr id="4" name="Picture 23" descr="Graphical user interface&#10;&#10;Description automatically generated">
            <a:extLst>
              <a:ext uri="{FF2B5EF4-FFF2-40B4-BE49-F238E27FC236}">
                <a16:creationId xmlns:a16="http://schemas.microsoft.com/office/drawing/2014/main" id="{E9FF31EB-C1E1-43AC-A118-D8DD8376E4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1566" t="19702" r="33093" b="14193"/>
          <a:stretch/>
        </p:blipFill>
        <p:spPr>
          <a:xfrm>
            <a:off x="7076055" y="3305496"/>
            <a:ext cx="4828851" cy="2798185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5E9EB99-2F2B-4BCC-A453-F7EC9B760CF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06412" y="509002"/>
            <a:ext cx="2365176" cy="9623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9F1A7E-E245-0616-BC56-A90C68D25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133913"/>
            <a:ext cx="8932466" cy="28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321412" eaLnBrk="1" hangingPunct="1">
              <a:defRPr/>
            </a:pPr>
            <a:r>
              <a:rPr lang="en-US" sz="633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1. </a:t>
            </a:r>
            <a:r>
              <a:rPr lang="en-US" sz="633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Peyvandi</a:t>
            </a:r>
            <a:r>
              <a:rPr lang="en-US" sz="633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F, Garagiola I, </a:t>
            </a:r>
            <a:r>
              <a:rPr lang="en-US" sz="633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Baronciani</a:t>
            </a:r>
            <a:r>
              <a:rPr lang="en-US" sz="633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L. Role of von Willebrand factor in the </a:t>
            </a:r>
            <a:r>
              <a:rPr lang="en-US" sz="633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haemostasis</a:t>
            </a:r>
            <a:r>
              <a:rPr lang="en-US" sz="633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. Blood </a:t>
            </a:r>
            <a:r>
              <a:rPr lang="en-US" sz="633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Transfus</a:t>
            </a:r>
            <a:r>
              <a:rPr lang="en-US" sz="633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. 2011;9 (Suppl 2):s3-8.</a:t>
            </a:r>
            <a:endParaRPr lang="tr-TR" sz="633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defTabSz="321412" eaLnBrk="1" hangingPunct="1">
              <a:defRPr/>
            </a:pPr>
            <a:r>
              <a:rPr lang="en-US" sz="633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2. </a:t>
            </a:r>
            <a:r>
              <a:rPr lang="en-US" sz="633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Budde</a:t>
            </a:r>
            <a:r>
              <a:rPr lang="en-US" sz="633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U, </a:t>
            </a:r>
            <a:r>
              <a:rPr lang="en-US" sz="633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Metzner</a:t>
            </a:r>
            <a:r>
              <a:rPr lang="en-US" sz="633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HJ, Muller HG: Comparative analysis and classification of von Willebrand factor/factor VIII concentrates: impact on treatment of patients with von Willebrand disease. Semin </a:t>
            </a:r>
            <a:r>
              <a:rPr lang="en-US" sz="633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Thromb</a:t>
            </a:r>
            <a:r>
              <a:rPr lang="en-US" sz="633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633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Hemost</a:t>
            </a:r>
            <a:r>
              <a:rPr lang="en-US" sz="633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2006; 32: 626-35</a:t>
            </a:r>
          </a:p>
        </p:txBody>
      </p:sp>
    </p:spTree>
    <p:extLst>
      <p:ext uri="{BB962C8B-B14F-4D97-AF65-F5344CB8AC3E}">
        <p14:creationId xmlns:p14="http://schemas.microsoft.com/office/powerpoint/2010/main" val="28426415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97B52A-57C9-5D5B-D187-C17961C05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vWH’da</a:t>
            </a:r>
            <a:r>
              <a:rPr lang="tr-TR" dirty="0"/>
              <a:t> Önerilen Faktör Dozları</a:t>
            </a:r>
          </a:p>
        </p:txBody>
      </p:sp>
      <p:graphicFrame>
        <p:nvGraphicFramePr>
          <p:cNvPr id="5" name="Table 11">
            <a:extLst>
              <a:ext uri="{FF2B5EF4-FFF2-40B4-BE49-F238E27FC236}">
                <a16:creationId xmlns:a16="http://schemas.microsoft.com/office/drawing/2014/main" id="{08FB532B-C382-E55D-6710-48F092FB4F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154523"/>
              </p:ext>
            </p:extLst>
          </p:nvPr>
        </p:nvGraphicFramePr>
        <p:xfrm>
          <a:off x="1018424" y="1456773"/>
          <a:ext cx="10515600" cy="3918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47663178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56326032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605386743"/>
                    </a:ext>
                  </a:extLst>
                </a:gridCol>
              </a:tblGrid>
              <a:tr h="405403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 Narrow" pitchFamily="34" charset="0"/>
                      </a:endParaRPr>
                    </a:p>
                  </a:txBody>
                  <a:tcPr marL="32140" marR="32140" marT="16072" marB="160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Arial Narrow" pitchFamily="34" charset="0"/>
                        </a:rPr>
                        <a:t>Minör Cerrahi/Kanama</a:t>
                      </a:r>
                      <a:endParaRPr lang="en-US" sz="2000" dirty="0">
                        <a:latin typeface="Arial Narrow" pitchFamily="34" charset="0"/>
                      </a:endParaRPr>
                    </a:p>
                  </a:txBody>
                  <a:tcPr marL="32140" marR="32140" marT="16072" marB="16072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Arial Narrow" pitchFamily="34" charset="0"/>
                        </a:rPr>
                        <a:t>Majör Cerrahi/Kanama</a:t>
                      </a:r>
                      <a:endParaRPr lang="en-US" sz="2000" dirty="0">
                        <a:latin typeface="Arial Narrow" pitchFamily="34" charset="0"/>
                      </a:endParaRPr>
                    </a:p>
                    <a:p>
                      <a:pPr algn="ctr"/>
                      <a:endParaRPr lang="en-US" sz="2000" dirty="0">
                        <a:latin typeface="Arial Narrow" pitchFamily="34" charset="0"/>
                      </a:endParaRPr>
                    </a:p>
                  </a:txBody>
                  <a:tcPr marL="32140" marR="32140" marT="16072" marB="16072"/>
                </a:tc>
                <a:extLst>
                  <a:ext uri="{0D108BD9-81ED-4DB2-BD59-A6C34878D82A}">
                    <a16:rowId xmlns:a16="http://schemas.microsoft.com/office/drawing/2014/main" val="3794527616"/>
                  </a:ext>
                </a:extLst>
              </a:tr>
              <a:tr h="405403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Arial Narrow" pitchFamily="34" charset="0"/>
                        </a:rPr>
                        <a:t>Yükleme dozu </a:t>
                      </a:r>
                      <a:r>
                        <a:rPr lang="en-US" sz="2000" dirty="0">
                          <a:latin typeface="Arial Narrow" pitchFamily="34" charset="0"/>
                        </a:rPr>
                        <a:t>(v</a:t>
                      </a:r>
                      <a:r>
                        <a:rPr lang="tr-TR" sz="2000" dirty="0">
                          <a:latin typeface="Arial Narrow" pitchFamily="34" charset="0"/>
                        </a:rPr>
                        <a:t>WF:Rco</a:t>
                      </a:r>
                      <a:r>
                        <a:rPr lang="en-US" sz="2000" dirty="0">
                          <a:latin typeface="Arial Narrow" pitchFamily="34" charset="0"/>
                        </a:rPr>
                        <a:t>)</a:t>
                      </a:r>
                    </a:p>
                  </a:txBody>
                  <a:tcPr marL="32140" marR="32140" marT="16072" marB="160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>
                          <a:latin typeface="Arial Narrow" pitchFamily="34" charset="0"/>
                        </a:rPr>
                        <a:t>30-60 U/kg</a:t>
                      </a:r>
                      <a:endParaRPr lang="en-US" sz="2000" b="1" dirty="0">
                        <a:latin typeface="Arial Narrow" pitchFamily="34" charset="0"/>
                      </a:endParaRPr>
                    </a:p>
                  </a:txBody>
                  <a:tcPr marL="32140" marR="32140" marT="16072" marB="16072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Arial Narrow" pitchFamily="34" charset="0"/>
                        </a:rPr>
                        <a:t>40-60 U/kg</a:t>
                      </a:r>
                      <a:endParaRPr lang="en-US" sz="2000" dirty="0">
                        <a:latin typeface="Arial Narrow" pitchFamily="34" charset="0"/>
                      </a:endParaRPr>
                    </a:p>
                    <a:p>
                      <a:pPr algn="ctr"/>
                      <a:endParaRPr lang="en-US" sz="2000" dirty="0">
                        <a:latin typeface="Arial Narrow" pitchFamily="34" charset="0"/>
                      </a:endParaRPr>
                    </a:p>
                  </a:txBody>
                  <a:tcPr marL="32140" marR="32140" marT="16072" marB="16072"/>
                </a:tc>
                <a:extLst>
                  <a:ext uri="{0D108BD9-81ED-4DB2-BD59-A6C34878D82A}">
                    <a16:rowId xmlns:a16="http://schemas.microsoft.com/office/drawing/2014/main" val="272941141"/>
                  </a:ext>
                </a:extLst>
              </a:tr>
              <a:tr h="405403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Arial Narrow" pitchFamily="34" charset="0"/>
                        </a:rPr>
                        <a:t>İdame dozu </a:t>
                      </a:r>
                      <a:r>
                        <a:rPr lang="en-US" sz="2000" dirty="0">
                          <a:latin typeface="Arial Narrow" pitchFamily="34" charset="0"/>
                        </a:rPr>
                        <a:t>(v</a:t>
                      </a:r>
                      <a:r>
                        <a:rPr lang="tr-TR" sz="2000" dirty="0">
                          <a:latin typeface="Arial Narrow" pitchFamily="34" charset="0"/>
                        </a:rPr>
                        <a:t>WF:Rco</a:t>
                      </a:r>
                      <a:r>
                        <a:rPr lang="en-US" sz="2000" dirty="0">
                          <a:latin typeface="Arial Narrow" pitchFamily="34" charset="0"/>
                        </a:rPr>
                        <a:t>)</a:t>
                      </a:r>
                    </a:p>
                  </a:txBody>
                  <a:tcPr marL="32140" marR="32140" marT="16072" marB="160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Arial Narrow" pitchFamily="34" charset="0"/>
                        </a:rPr>
                        <a:t>20-40 IU/kg her </a:t>
                      </a:r>
                      <a:r>
                        <a:rPr lang="tr-TR" sz="2000" b="1" dirty="0">
                          <a:latin typeface="Arial Narrow" pitchFamily="34" charset="0"/>
                        </a:rPr>
                        <a:t>12-</a:t>
                      </a:r>
                      <a:r>
                        <a:rPr lang="en-US" sz="2000" b="1" dirty="0">
                          <a:latin typeface="Arial Narrow" pitchFamily="34" charset="0"/>
                        </a:rPr>
                        <a:t>4</a:t>
                      </a:r>
                      <a:r>
                        <a:rPr lang="tr-TR" sz="2000" b="1" dirty="0">
                          <a:latin typeface="Arial Narrow" pitchFamily="34" charset="0"/>
                        </a:rPr>
                        <a:t>8 saatte</a:t>
                      </a:r>
                      <a:endParaRPr lang="en-US" sz="2000" b="1" dirty="0">
                        <a:latin typeface="Arial Narrow" pitchFamily="34" charset="0"/>
                      </a:endParaRPr>
                    </a:p>
                  </a:txBody>
                  <a:tcPr marL="32140" marR="32140" marT="16072" marB="16072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Arial Narrow" pitchFamily="34" charset="0"/>
                        </a:rPr>
                        <a:t>20-40 IU/kg her 8-24 saatte</a:t>
                      </a:r>
                      <a:endParaRPr lang="en-US" sz="2000" dirty="0">
                        <a:latin typeface="Arial Narrow" pitchFamily="34" charset="0"/>
                      </a:endParaRPr>
                    </a:p>
                    <a:p>
                      <a:pPr algn="ctr"/>
                      <a:endParaRPr lang="en-US" sz="2000" dirty="0">
                        <a:latin typeface="Arial Narrow" pitchFamily="34" charset="0"/>
                      </a:endParaRPr>
                    </a:p>
                  </a:txBody>
                  <a:tcPr marL="32140" marR="32140" marT="16072" marB="16072"/>
                </a:tc>
                <a:extLst>
                  <a:ext uri="{0D108BD9-81ED-4DB2-BD59-A6C34878D82A}">
                    <a16:rowId xmlns:a16="http://schemas.microsoft.com/office/drawing/2014/main" val="3150400709"/>
                  </a:ext>
                </a:extLst>
              </a:tr>
              <a:tr h="597951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Arial Narrow" pitchFamily="34" charset="0"/>
                        </a:rPr>
                        <a:t>Takip</a:t>
                      </a:r>
                      <a:endParaRPr lang="en-US" sz="2000" dirty="0">
                        <a:latin typeface="Arial Narrow" pitchFamily="34" charset="0"/>
                      </a:endParaRPr>
                    </a:p>
                  </a:txBody>
                  <a:tcPr marL="32140" marR="32140" marT="16072" marB="160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>
                          <a:latin typeface="Arial Narrow" pitchFamily="34" charset="0"/>
                        </a:rPr>
                        <a:t>En az bir kez </a:t>
                      </a:r>
                      <a:r>
                        <a:rPr lang="en-US" sz="2000" b="1" dirty="0">
                          <a:latin typeface="Arial Narrow" pitchFamily="34" charset="0"/>
                        </a:rPr>
                        <a:t>v</a:t>
                      </a:r>
                      <a:r>
                        <a:rPr lang="tr-TR" sz="2000" b="1" dirty="0">
                          <a:latin typeface="Arial Narrow" pitchFamily="34" charset="0"/>
                        </a:rPr>
                        <a:t>WF:Rco ve F</a:t>
                      </a:r>
                      <a:r>
                        <a:rPr lang="en-US" sz="2000" b="1" dirty="0">
                          <a:latin typeface="Arial Narrow" pitchFamily="34" charset="0"/>
                        </a:rPr>
                        <a:t>VIII </a:t>
                      </a:r>
                      <a:r>
                        <a:rPr lang="en-US" sz="2000" b="1" dirty="0" err="1">
                          <a:latin typeface="Arial Narrow" pitchFamily="34" charset="0"/>
                        </a:rPr>
                        <a:t>bakılmalı</a:t>
                      </a:r>
                      <a:endParaRPr lang="en-US" sz="2000" b="1" dirty="0">
                        <a:latin typeface="Arial Narrow" pitchFamily="34" charset="0"/>
                      </a:endParaRPr>
                    </a:p>
                  </a:txBody>
                  <a:tcPr marL="32140" marR="32140" marT="16072" marB="16072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Arial Narrow" pitchFamily="34" charset="0"/>
                        </a:rPr>
                        <a:t>En</a:t>
                      </a:r>
                      <a:r>
                        <a:rPr lang="en-US" sz="2000" dirty="0">
                          <a:latin typeface="Arial Narrow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 Narrow" pitchFamily="34" charset="0"/>
                        </a:rPr>
                        <a:t>az</a:t>
                      </a:r>
                      <a:r>
                        <a:rPr lang="en-US" sz="2000" dirty="0">
                          <a:latin typeface="Arial Narrow" pitchFamily="34" charset="0"/>
                        </a:rPr>
                        <a:t> g</a:t>
                      </a:r>
                      <a:r>
                        <a:rPr lang="tr-TR" sz="2000" dirty="0">
                          <a:latin typeface="Arial Narrow" pitchFamily="34" charset="0"/>
                        </a:rPr>
                        <a:t>ünlük </a:t>
                      </a:r>
                      <a:r>
                        <a:rPr lang="en-US" sz="2000" dirty="0">
                          <a:latin typeface="Arial Narrow" pitchFamily="34" charset="0"/>
                        </a:rPr>
                        <a:t>v</a:t>
                      </a:r>
                      <a:r>
                        <a:rPr lang="tr-TR" sz="2000" dirty="0">
                          <a:latin typeface="Arial Narrow" pitchFamily="34" charset="0"/>
                        </a:rPr>
                        <a:t>WF:Rco ve F</a:t>
                      </a:r>
                      <a:r>
                        <a:rPr lang="en-US" sz="2000" dirty="0">
                          <a:latin typeface="Arial Narrow" pitchFamily="34" charset="0"/>
                        </a:rPr>
                        <a:t>VIII </a:t>
                      </a:r>
                      <a:r>
                        <a:rPr lang="en-US" sz="2000" dirty="0" err="1">
                          <a:latin typeface="Arial Narrow" pitchFamily="34" charset="0"/>
                        </a:rPr>
                        <a:t>bakılmalı</a:t>
                      </a:r>
                      <a:endParaRPr lang="en-US" sz="2000" dirty="0">
                        <a:latin typeface="Arial Narrow" pitchFamily="34" charset="0"/>
                      </a:endParaRPr>
                    </a:p>
                    <a:p>
                      <a:pPr algn="ctr"/>
                      <a:endParaRPr lang="en-US" sz="2000" dirty="0">
                        <a:latin typeface="Arial Narrow" pitchFamily="34" charset="0"/>
                      </a:endParaRPr>
                    </a:p>
                  </a:txBody>
                  <a:tcPr marL="32140" marR="32140" marT="16072" marB="16072"/>
                </a:tc>
                <a:extLst>
                  <a:ext uri="{0D108BD9-81ED-4DB2-BD59-A6C34878D82A}">
                    <a16:rowId xmlns:a16="http://schemas.microsoft.com/office/drawing/2014/main" val="3209453550"/>
                  </a:ext>
                </a:extLst>
              </a:tr>
              <a:tr h="597951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Arial Narrow" pitchFamily="34" charset="0"/>
                        </a:rPr>
                        <a:t>Terapötik hedef</a:t>
                      </a:r>
                      <a:endParaRPr lang="en-US" sz="2000" dirty="0">
                        <a:latin typeface="Arial Narrow" pitchFamily="34" charset="0"/>
                      </a:endParaRPr>
                    </a:p>
                  </a:txBody>
                  <a:tcPr marL="32140" marR="32140" marT="16072" marB="160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 Narrow" pitchFamily="34" charset="0"/>
                        </a:rPr>
                        <a:t>v</a:t>
                      </a:r>
                      <a:r>
                        <a:rPr lang="tr-TR" sz="2000" b="1" dirty="0">
                          <a:latin typeface="Arial Narrow" pitchFamily="34" charset="0"/>
                        </a:rPr>
                        <a:t>WF:Rco ve F</a:t>
                      </a:r>
                      <a:r>
                        <a:rPr lang="en-US" sz="2000" b="1" dirty="0">
                          <a:latin typeface="Arial Narrow" pitchFamily="34" charset="0"/>
                        </a:rPr>
                        <a:t>VIII</a:t>
                      </a:r>
                      <a:r>
                        <a:rPr lang="tr-TR" sz="2000" b="1" dirty="0">
                          <a:latin typeface="Arial Narrow" pitchFamily="34" charset="0"/>
                        </a:rPr>
                        <a:t> &gt;50 IU/dl 3-5 gün </a:t>
                      </a:r>
                      <a:endParaRPr lang="en-US" sz="2000" b="1" dirty="0">
                        <a:latin typeface="Arial Narrow" pitchFamily="34" charset="0"/>
                      </a:endParaRPr>
                    </a:p>
                  </a:txBody>
                  <a:tcPr marL="32140" marR="32140" marT="16072" marB="16072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 Narrow" pitchFamily="34" charset="0"/>
                        </a:rPr>
                        <a:t>v</a:t>
                      </a:r>
                      <a:r>
                        <a:rPr lang="tr-TR" sz="2000" dirty="0">
                          <a:latin typeface="Arial Narrow" pitchFamily="34" charset="0"/>
                        </a:rPr>
                        <a:t>WF:Rco ve F</a:t>
                      </a:r>
                      <a:r>
                        <a:rPr lang="en-US" sz="2000" dirty="0">
                          <a:latin typeface="Arial Narrow" pitchFamily="34" charset="0"/>
                        </a:rPr>
                        <a:t>VIII</a:t>
                      </a:r>
                      <a:r>
                        <a:rPr lang="tr-TR" sz="2000" dirty="0">
                          <a:latin typeface="Arial Narrow" pitchFamily="34" charset="0"/>
                        </a:rPr>
                        <a:t> &gt;50 IU/dl 7-14 gün </a:t>
                      </a:r>
                      <a:endParaRPr lang="en-US" sz="2000" dirty="0">
                        <a:latin typeface="Arial Narrow" pitchFamily="34" charset="0"/>
                      </a:endParaRPr>
                    </a:p>
                    <a:p>
                      <a:pPr algn="ctr"/>
                      <a:endParaRPr lang="en-US" sz="2000" dirty="0">
                        <a:latin typeface="Arial Narrow" pitchFamily="34" charset="0"/>
                      </a:endParaRPr>
                    </a:p>
                  </a:txBody>
                  <a:tcPr marL="32140" marR="32140" marT="16072" marB="16072"/>
                </a:tc>
                <a:extLst>
                  <a:ext uri="{0D108BD9-81ED-4DB2-BD59-A6C34878D82A}">
                    <a16:rowId xmlns:a16="http://schemas.microsoft.com/office/drawing/2014/main" val="3398898810"/>
                  </a:ext>
                </a:extLst>
              </a:tr>
              <a:tr h="405403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Arial Narrow" pitchFamily="34" charset="0"/>
                        </a:rPr>
                        <a:t>Güvenlik parametresi</a:t>
                      </a:r>
                      <a:endParaRPr lang="en-US" sz="2000" dirty="0">
                        <a:latin typeface="Arial Narrow" pitchFamily="34" charset="0"/>
                      </a:endParaRPr>
                    </a:p>
                  </a:txBody>
                  <a:tcPr marL="32140" marR="32140" marT="16072" marB="16072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 Narrow" pitchFamily="34" charset="0"/>
                        </a:rPr>
                        <a:t>v</a:t>
                      </a:r>
                      <a:r>
                        <a:rPr lang="tr-TR" sz="2000" b="1" dirty="0">
                          <a:latin typeface="Arial Narrow" pitchFamily="34" charset="0"/>
                        </a:rPr>
                        <a:t>WF:Rco için 200 IU/dl ve </a:t>
                      </a:r>
                      <a:r>
                        <a:rPr lang="en-US" sz="2000" b="1" dirty="0">
                          <a:latin typeface="Arial Narrow" pitchFamily="34" charset="0"/>
                        </a:rPr>
                        <a:t>FVIII</a:t>
                      </a:r>
                      <a:r>
                        <a:rPr lang="tr-TR" sz="2000" b="1" dirty="0">
                          <a:latin typeface="Arial Narrow" pitchFamily="34" charset="0"/>
                        </a:rPr>
                        <a:t> için 250-300 IU/dl  dozunu aşmayın</a:t>
                      </a:r>
                      <a:endParaRPr lang="en-US" sz="2000" b="1" dirty="0">
                        <a:latin typeface="Arial Narrow" pitchFamily="34" charset="0"/>
                      </a:endParaRPr>
                    </a:p>
                  </a:txBody>
                  <a:tcPr marL="32140" marR="32140" marT="16072" marB="16072"/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277619"/>
                  </a:ext>
                </a:extLst>
              </a:tr>
            </a:tbl>
          </a:graphicData>
        </a:graphic>
      </p:graphicFrame>
      <p:sp>
        <p:nvSpPr>
          <p:cNvPr id="6" name="TextBox 7">
            <a:extLst>
              <a:ext uri="{FF2B5EF4-FFF2-40B4-BE49-F238E27FC236}">
                <a16:creationId xmlns:a16="http://schemas.microsoft.com/office/drawing/2014/main" id="{59877C96-33EF-ABB0-4809-346498386555}"/>
              </a:ext>
            </a:extLst>
          </p:cNvPr>
          <p:cNvSpPr txBox="1"/>
          <p:nvPr/>
        </p:nvSpPr>
        <p:spPr>
          <a:xfrm>
            <a:off x="232145" y="5477212"/>
            <a:ext cx="11727710" cy="923330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0882" lvl="1" indent="-200882" defTabSz="321412">
              <a:buFont typeface="Arial" panose="020B0604020202020204" pitchFamily="34" charset="0"/>
              <a:buChar char="•"/>
              <a:defRPr/>
            </a:pPr>
            <a:r>
              <a:rPr lang="tr-TR" b="1" dirty="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Şiddetli kanama için (örn., intrakraniyal,</a:t>
            </a:r>
            <a:r>
              <a:rPr lang="en-US" b="1" dirty="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tr-TR" b="1" dirty="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retroperitoneal) veya majör cerrah</a:t>
            </a:r>
            <a:r>
              <a:rPr lang="en-US" b="1" dirty="0" err="1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i</a:t>
            </a:r>
            <a:r>
              <a:rPr lang="en-US" b="1" dirty="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tr-TR" b="1" dirty="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profilaksi</a:t>
            </a:r>
            <a:r>
              <a:rPr lang="en-US" b="1" dirty="0" err="1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si</a:t>
            </a:r>
            <a:r>
              <a:rPr lang="tr-TR" b="1" dirty="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 için, ilk hedef </a:t>
            </a:r>
            <a:r>
              <a:rPr lang="en-US" b="1" dirty="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v</a:t>
            </a:r>
            <a:r>
              <a:rPr lang="tr-TR" b="1" dirty="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WF:RCo ve FVIII</a:t>
            </a:r>
            <a:r>
              <a:rPr lang="en-US" b="1" dirty="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tr-TR" b="1" dirty="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aktivite seviyeleri en az 100 IU/dL olmalıdır.</a:t>
            </a:r>
            <a:r>
              <a:rPr lang="en-US" b="1" dirty="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tr-TR" b="1" dirty="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Sonraki dozlama</a:t>
            </a:r>
            <a:r>
              <a:rPr lang="en-US" b="1" dirty="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lar</a:t>
            </a:r>
            <a:r>
              <a:rPr lang="tr-TR" b="1" dirty="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 en az 7-10 gün süreyle </a:t>
            </a:r>
            <a:r>
              <a:rPr lang="en-US" b="1" dirty="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v</a:t>
            </a:r>
            <a:r>
              <a:rPr lang="tr-TR" b="1" dirty="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WF:RCo ve FVIII seviyeleri 50 IU/dL</a:t>
            </a:r>
            <a:r>
              <a:rPr lang="en-US" b="1" dirty="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’</a:t>
            </a:r>
            <a:r>
              <a:rPr lang="en-US" b="1" dirty="0" err="1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nin</a:t>
            </a:r>
            <a:r>
              <a:rPr lang="en-US" b="1" dirty="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üzerinde</a:t>
            </a:r>
            <a:r>
              <a:rPr lang="en-US" b="1" dirty="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olacak</a:t>
            </a:r>
            <a:r>
              <a:rPr lang="en-US" b="1" dirty="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şekilde</a:t>
            </a:r>
            <a:r>
              <a:rPr lang="en-US" b="1" dirty="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tr-TR" b="1" dirty="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devam etmelidir.</a:t>
            </a:r>
            <a:endParaRPr lang="en-GB" b="1" baseline="30000" dirty="0">
              <a:solidFill>
                <a:srgbClr val="00206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A16BA477-A4FA-CA7A-6359-7BAF6ABAE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467344"/>
            <a:ext cx="8111766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223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900" dirty="0">
                <a:latin typeface="Montserrat" panose="00000500000000000000" pitchFamily="2" charset="0"/>
              </a:rPr>
              <a:t>5. National Heart, Lung, and Blood Institute. The diagnosis, evaluation, and management of von Willebrand Disease. http://www.nhlbi.nih.gov/guidelines/vwd/index.htm. Published 2007.</a:t>
            </a:r>
          </a:p>
        </p:txBody>
      </p:sp>
    </p:spTree>
    <p:extLst>
      <p:ext uri="{BB962C8B-B14F-4D97-AF65-F5344CB8AC3E}">
        <p14:creationId xmlns:p14="http://schemas.microsoft.com/office/powerpoint/2010/main" val="28731987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899499-7259-33B8-9007-737AFEB88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Tedavinin Etkinliği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433DFF8-45F2-40D0-107F-647F69136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tr-TR" altLang="tr-TR" sz="2400" dirty="0">
                <a:solidFill>
                  <a:srgbClr val="0000CC"/>
                </a:solidFill>
              </a:rPr>
              <a:t>Kanama zamanı</a:t>
            </a:r>
            <a:r>
              <a:rPr lang="tr-TR" altLang="tr-TR" sz="2400" dirty="0"/>
              <a:t> </a:t>
            </a:r>
            <a:r>
              <a:rPr lang="tr-TR" altLang="tr-TR" sz="2400" b="1" dirty="0">
                <a:solidFill>
                  <a:srgbClr val="CC3300"/>
                </a:solidFill>
              </a:rPr>
              <a:t>?</a:t>
            </a:r>
          </a:p>
          <a:p>
            <a:pPr lvl="2">
              <a:lnSpc>
                <a:spcPct val="90000"/>
              </a:lnSpc>
              <a:defRPr/>
            </a:pPr>
            <a:r>
              <a:rPr lang="tr-TR" altLang="tr-TR" sz="1800" dirty="0"/>
              <a:t>Çok sağlıklı değil</a:t>
            </a:r>
          </a:p>
          <a:p>
            <a:pPr lvl="2">
              <a:lnSpc>
                <a:spcPct val="90000"/>
              </a:lnSpc>
              <a:defRPr/>
            </a:pPr>
            <a:r>
              <a:rPr lang="tr-TR" altLang="tr-TR" sz="1800" dirty="0"/>
              <a:t>İnvaziv</a:t>
            </a:r>
          </a:p>
          <a:p>
            <a:pPr>
              <a:lnSpc>
                <a:spcPct val="90000"/>
              </a:lnSpc>
              <a:defRPr/>
            </a:pPr>
            <a:r>
              <a:rPr lang="tr-TR" altLang="tr-TR" sz="2400" dirty="0">
                <a:solidFill>
                  <a:srgbClr val="0000CC"/>
                </a:solidFill>
              </a:rPr>
              <a:t>PFA-100</a:t>
            </a:r>
            <a:r>
              <a:rPr lang="tr-TR" altLang="tr-TR" sz="2400" dirty="0"/>
              <a:t> </a:t>
            </a:r>
            <a:r>
              <a:rPr lang="tr-TR" altLang="tr-TR" sz="2400" b="1" dirty="0">
                <a:solidFill>
                  <a:srgbClr val="CC3300"/>
                </a:solidFill>
              </a:rPr>
              <a:t>?</a:t>
            </a:r>
          </a:p>
          <a:p>
            <a:pPr lvl="2">
              <a:lnSpc>
                <a:spcPct val="90000"/>
              </a:lnSpc>
              <a:defRPr/>
            </a:pPr>
            <a:r>
              <a:rPr lang="tr-TR" altLang="tr-TR" sz="1800" dirty="0"/>
              <a:t>Trombosit fonksiyon analizörü</a:t>
            </a:r>
          </a:p>
          <a:p>
            <a:pPr lvl="2">
              <a:lnSpc>
                <a:spcPct val="90000"/>
              </a:lnSpc>
              <a:defRPr/>
            </a:pPr>
            <a:r>
              <a:rPr lang="tr-TR" altLang="tr-TR" sz="1800" dirty="0"/>
              <a:t>Trombosit </a:t>
            </a:r>
            <a:r>
              <a:rPr lang="tr-TR" altLang="tr-TR" sz="1800" dirty="0" err="1"/>
              <a:t>vWF</a:t>
            </a:r>
            <a:r>
              <a:rPr lang="tr-TR" altLang="tr-TR" sz="1800" dirty="0"/>
              <a:t> düzeyine bağımlı</a:t>
            </a:r>
          </a:p>
          <a:p>
            <a:pPr>
              <a:lnSpc>
                <a:spcPct val="90000"/>
              </a:lnSpc>
              <a:defRPr/>
            </a:pPr>
            <a:r>
              <a:rPr lang="tr-TR" altLang="tr-TR" sz="2400" dirty="0" err="1">
                <a:solidFill>
                  <a:srgbClr val="0000CC"/>
                </a:solidFill>
              </a:rPr>
              <a:t>RicoF</a:t>
            </a:r>
            <a:r>
              <a:rPr lang="tr-TR" altLang="tr-TR" sz="2400" dirty="0"/>
              <a:t> </a:t>
            </a:r>
            <a:r>
              <a:rPr lang="tr-TR" altLang="tr-TR" sz="2400" b="1" dirty="0">
                <a:solidFill>
                  <a:srgbClr val="CC3300"/>
                </a:solidFill>
              </a:rPr>
              <a:t>?</a:t>
            </a:r>
          </a:p>
          <a:p>
            <a:pPr lvl="2">
              <a:lnSpc>
                <a:spcPct val="90000"/>
              </a:lnSpc>
              <a:defRPr/>
            </a:pPr>
            <a:r>
              <a:rPr lang="tr-TR" altLang="tr-TR" sz="1800" dirty="0"/>
              <a:t>Yüksek maliyet</a:t>
            </a:r>
          </a:p>
          <a:p>
            <a:pPr lvl="2">
              <a:lnSpc>
                <a:spcPct val="90000"/>
              </a:lnSpc>
              <a:defRPr/>
            </a:pPr>
            <a:r>
              <a:rPr lang="tr-TR" altLang="tr-TR" sz="1800" dirty="0"/>
              <a:t>Standardizasyon güçlüğü</a:t>
            </a:r>
          </a:p>
          <a:p>
            <a:pPr>
              <a:lnSpc>
                <a:spcPct val="90000"/>
              </a:lnSpc>
              <a:defRPr/>
            </a:pPr>
            <a:r>
              <a:rPr lang="tr-TR" altLang="tr-TR" sz="2400" dirty="0">
                <a:solidFill>
                  <a:srgbClr val="0000CC"/>
                </a:solidFill>
              </a:rPr>
              <a:t>FVIII:C aktivitesi</a:t>
            </a:r>
            <a:r>
              <a:rPr lang="tr-TR" altLang="tr-TR" sz="2400" dirty="0"/>
              <a:t> </a:t>
            </a:r>
            <a:r>
              <a:rPr lang="tr-TR" altLang="tr-TR" sz="2400" b="1" dirty="0">
                <a:solidFill>
                  <a:srgbClr val="CC3300"/>
                </a:solidFill>
              </a:rPr>
              <a:t>?</a:t>
            </a:r>
            <a:endParaRPr lang="tr-TR" altLang="tr-TR" sz="1600" dirty="0"/>
          </a:p>
          <a:p>
            <a:pPr>
              <a:lnSpc>
                <a:spcPct val="90000"/>
              </a:lnSpc>
              <a:defRPr/>
            </a:pPr>
            <a:r>
              <a:rPr lang="tr-TR" altLang="tr-TR" sz="2400" dirty="0">
                <a:solidFill>
                  <a:srgbClr val="0000CC"/>
                </a:solidFill>
              </a:rPr>
              <a:t>Klinik izlem</a:t>
            </a:r>
            <a:r>
              <a:rPr lang="tr-TR" altLang="tr-TR" sz="2400" dirty="0"/>
              <a:t> </a:t>
            </a:r>
            <a:r>
              <a:rPr lang="tr-TR" altLang="tr-TR" sz="2400" b="1" dirty="0">
                <a:solidFill>
                  <a:srgbClr val="CC3300"/>
                </a:solidFill>
              </a:rPr>
              <a:t>?</a:t>
            </a:r>
          </a:p>
          <a:p>
            <a:endParaRPr lang="tr-TR" dirty="0"/>
          </a:p>
        </p:txBody>
      </p:sp>
      <p:sp>
        <p:nvSpPr>
          <p:cNvPr id="6" name="Katlanmış Nesne 5">
            <a:extLst>
              <a:ext uri="{FF2B5EF4-FFF2-40B4-BE49-F238E27FC236}">
                <a16:creationId xmlns:a16="http://schemas.microsoft.com/office/drawing/2014/main" id="{78FD1042-DD7C-8818-C6EE-5638DCFCF859}"/>
              </a:ext>
            </a:extLst>
          </p:cNvPr>
          <p:cNvSpPr/>
          <p:nvPr/>
        </p:nvSpPr>
        <p:spPr>
          <a:xfrm>
            <a:off x="7178040" y="1931670"/>
            <a:ext cx="4091940" cy="3268980"/>
          </a:xfrm>
          <a:prstGeom prst="foldedCorner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tr-TR" altLang="tr-TR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“Etkinliğin nasıl ölçüleceği konusunda fikir birliği yoktur”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tr-TR" altLang="tr-T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96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DB9EAC3-082C-21EE-BC7E-55C3DBE73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Menoraji</a:t>
            </a:r>
            <a:r>
              <a:rPr lang="tr-TR" dirty="0"/>
              <a:t> ve </a:t>
            </a:r>
            <a:r>
              <a:rPr lang="tr-TR" dirty="0" err="1"/>
              <a:t>vWH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47CD1A5-CB30-DB0D-F27C-DC479ACE9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86275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tr-TR" altLang="en-US" sz="3800" dirty="0"/>
              <a:t>Menoraji</a:t>
            </a:r>
            <a:r>
              <a:rPr lang="tr-TR" altLang="en-US" sz="3800" baseline="30000" dirty="0"/>
              <a:t>8</a:t>
            </a:r>
          </a:p>
          <a:p>
            <a:pPr lvl="1" eaLnBrk="1" hangingPunct="1">
              <a:lnSpc>
                <a:spcPct val="200000"/>
              </a:lnSpc>
              <a:defRPr/>
            </a:pPr>
            <a:r>
              <a:rPr lang="tr-TR" altLang="en-US" sz="2900" dirty="0">
                <a:sym typeface="Wingdings" pitchFamily="2" charset="2"/>
              </a:rPr>
              <a:t>Her adet döneminde 10’dan fazla ped kullanımı</a:t>
            </a:r>
          </a:p>
          <a:p>
            <a:pPr lvl="1" eaLnBrk="1" hangingPunct="1">
              <a:lnSpc>
                <a:spcPct val="200000"/>
              </a:lnSpc>
              <a:defRPr/>
            </a:pPr>
            <a:r>
              <a:rPr lang="tr-TR" altLang="en-US" sz="2900" dirty="0">
                <a:sym typeface="Wingdings" pitchFamily="2" charset="2"/>
              </a:rPr>
              <a:t>Büyük ped kullanımına rağmen çamaşırların kirlenmesi</a:t>
            </a:r>
          </a:p>
          <a:p>
            <a:pPr lvl="1" eaLnBrk="1" hangingPunct="1">
              <a:lnSpc>
                <a:spcPct val="200000"/>
              </a:lnSpc>
              <a:defRPr/>
            </a:pPr>
            <a:r>
              <a:rPr lang="tr-TR" altLang="en-US" sz="2900" dirty="0">
                <a:sym typeface="Wingdings" pitchFamily="2" charset="2"/>
              </a:rPr>
              <a:t>Kanamanın 8 günden fazla sürmesi ve/veya pıhtılı olması</a:t>
            </a:r>
            <a:endParaRPr lang="tr-TR" altLang="en-US" sz="2900" dirty="0"/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en-US" sz="3800" dirty="0"/>
              <a:t>Kadınlardaki en önemli semptom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en-US" sz="3800" dirty="0"/>
              <a:t>Sıklık </a:t>
            </a:r>
            <a:r>
              <a:rPr lang="tr-TR" altLang="en-US" sz="3800" b="1" dirty="0">
                <a:solidFill>
                  <a:srgbClr val="0000CC"/>
                </a:solidFill>
              </a:rPr>
              <a:t>% 65 - 80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en-US" sz="3800" dirty="0" err="1"/>
              <a:t>Menoraji</a:t>
            </a:r>
            <a:r>
              <a:rPr lang="tr-TR" altLang="en-US" sz="3800" dirty="0"/>
              <a:t> nedeniyle jinekoloji kliniklerine başvuranların;  </a:t>
            </a:r>
          </a:p>
          <a:p>
            <a:pPr lvl="1">
              <a:defRPr/>
            </a:pPr>
            <a:r>
              <a:rPr lang="tr-TR" altLang="en-US" sz="3400" b="1" dirty="0">
                <a:solidFill>
                  <a:srgbClr val="0000CC"/>
                </a:solidFill>
              </a:rPr>
              <a:t>% 10 - 20</a:t>
            </a:r>
            <a:r>
              <a:rPr lang="tr-TR" altLang="en-US" sz="3400" dirty="0"/>
              <a:t>’sinde </a:t>
            </a:r>
            <a:r>
              <a:rPr lang="tr-TR" altLang="en-US" sz="3400" u="sng" dirty="0" err="1"/>
              <a:t>vWH</a:t>
            </a:r>
            <a:r>
              <a:rPr lang="tr-TR" altLang="en-US" sz="3400" u="sng" dirty="0"/>
              <a:t> (+)</a:t>
            </a:r>
            <a:endParaRPr lang="tr-TR" altLang="en-US" sz="3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en-US" sz="3800" dirty="0"/>
              <a:t>Aşırı </a:t>
            </a:r>
            <a:r>
              <a:rPr lang="tr-TR" altLang="en-US" sz="3800" dirty="0" err="1"/>
              <a:t>mens</a:t>
            </a:r>
            <a:r>
              <a:rPr lang="tr-TR" altLang="en-US" sz="3800" dirty="0"/>
              <a:t> kanamaları </a:t>
            </a:r>
            <a:r>
              <a:rPr lang="tr-TR" altLang="en-US" sz="3800" dirty="0">
                <a:sym typeface="Wingdings" pitchFamily="2" charset="2"/>
              </a:rPr>
              <a:t> </a:t>
            </a:r>
            <a:r>
              <a:rPr lang="tr-TR" altLang="en-US" sz="3800" b="1" dirty="0">
                <a:solidFill>
                  <a:srgbClr val="C00000"/>
                </a:solidFill>
                <a:sym typeface="Wingdings" pitchFamily="2" charset="2"/>
              </a:rPr>
              <a:t>Anemi</a:t>
            </a:r>
            <a:endParaRPr lang="tr-TR" altLang="en-US" sz="3800" dirty="0">
              <a:sym typeface="Wingdings" pitchFamily="2" charset="2"/>
            </a:endParaRPr>
          </a:p>
        </p:txBody>
      </p:sp>
      <p:sp>
        <p:nvSpPr>
          <p:cNvPr id="4" name="Dikdörtgen 4">
            <a:extLst>
              <a:ext uri="{FF2B5EF4-FFF2-40B4-BE49-F238E27FC236}">
                <a16:creationId xmlns:a16="http://schemas.microsoft.com/office/drawing/2014/main" id="{B6641628-F902-1D31-B89F-D14F0B6EB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6311900"/>
            <a:ext cx="7777162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</a:pPr>
            <a:r>
              <a:rPr lang="tr-TR" altLang="en-US" sz="1200" b="0" dirty="0">
                <a:sym typeface="Wingdings" pitchFamily="2" charset="2"/>
              </a:rPr>
              <a:t>8. Lee CA. </a:t>
            </a:r>
            <a:r>
              <a:rPr lang="tr-TR" altLang="en-US" sz="1200" b="0" dirty="0" err="1">
                <a:sym typeface="Wingdings" pitchFamily="2" charset="2"/>
              </a:rPr>
              <a:t>Women</a:t>
            </a:r>
            <a:r>
              <a:rPr lang="tr-TR" altLang="en-US" sz="1200" b="0" dirty="0">
                <a:sym typeface="Wingdings" pitchFamily="2" charset="2"/>
              </a:rPr>
              <a:t> </a:t>
            </a:r>
            <a:r>
              <a:rPr lang="tr-TR" altLang="en-US" sz="1200" b="0" dirty="0" err="1">
                <a:sym typeface="Wingdings" pitchFamily="2" charset="2"/>
              </a:rPr>
              <a:t>and</a:t>
            </a:r>
            <a:r>
              <a:rPr lang="tr-TR" altLang="en-US" sz="1200" b="0" dirty="0">
                <a:sym typeface="Wingdings" pitchFamily="2" charset="2"/>
              </a:rPr>
              <a:t> </a:t>
            </a:r>
            <a:r>
              <a:rPr lang="tr-TR" altLang="en-US" sz="1200" b="0" dirty="0" err="1">
                <a:sym typeface="Wingdings" pitchFamily="2" charset="2"/>
              </a:rPr>
              <a:t>von</a:t>
            </a:r>
            <a:r>
              <a:rPr lang="tr-TR" altLang="en-US" sz="1200" b="0" dirty="0">
                <a:sym typeface="Wingdings" pitchFamily="2" charset="2"/>
              </a:rPr>
              <a:t> </a:t>
            </a:r>
            <a:r>
              <a:rPr lang="tr-TR" altLang="en-US" sz="1200" b="0" dirty="0" err="1">
                <a:sym typeface="Wingdings" pitchFamily="2" charset="2"/>
              </a:rPr>
              <a:t>Willebrand’s</a:t>
            </a:r>
            <a:r>
              <a:rPr lang="tr-TR" altLang="en-US" sz="1200" b="0" dirty="0">
                <a:sym typeface="Wingdings" pitchFamily="2" charset="2"/>
              </a:rPr>
              <a:t> </a:t>
            </a:r>
            <a:r>
              <a:rPr lang="tr-TR" altLang="en-US" sz="1200" b="0" dirty="0" err="1">
                <a:sym typeface="Wingdings" pitchFamily="2" charset="2"/>
              </a:rPr>
              <a:t>disease</a:t>
            </a:r>
            <a:r>
              <a:rPr lang="tr-TR" altLang="en-US" sz="1200" b="0" dirty="0">
                <a:sym typeface="Wingdings" pitchFamily="2" charset="2"/>
              </a:rPr>
              <a:t>. </a:t>
            </a:r>
            <a:r>
              <a:rPr lang="tr-TR" altLang="en-US" sz="1200" b="0" dirty="0" err="1">
                <a:sym typeface="Wingdings" pitchFamily="2" charset="2"/>
              </a:rPr>
              <a:t>Haemophilia</a:t>
            </a:r>
            <a:r>
              <a:rPr lang="tr-TR" altLang="en-US" sz="1200" b="0" dirty="0">
                <a:sym typeface="Wingdings" pitchFamily="2" charset="2"/>
              </a:rPr>
              <a:t> 1999; 5: 38-45</a:t>
            </a:r>
            <a:endParaRPr lang="tr-TR" alt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17472510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41EBE7-549D-8DDE-7B04-12822DEE5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Menoraji</a:t>
            </a:r>
            <a:r>
              <a:rPr lang="tr-TR" dirty="0"/>
              <a:t> Tedavisi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241EDF8-B857-4A83-14AA-A55384426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tr-TR" sz="2800" b="1" dirty="0" err="1"/>
              <a:t>Traneksamik</a:t>
            </a:r>
            <a:r>
              <a:rPr lang="tr-TR" sz="2800" b="1" dirty="0"/>
              <a:t> asit:</a:t>
            </a:r>
          </a:p>
          <a:p>
            <a:pPr lvl="1">
              <a:defRPr/>
            </a:pPr>
            <a:r>
              <a:rPr lang="tr-TR" dirty="0"/>
              <a:t>Adetin </a:t>
            </a:r>
            <a:r>
              <a:rPr lang="tr-TR" b="1" dirty="0"/>
              <a:t>1-7. günleri </a:t>
            </a:r>
            <a:r>
              <a:rPr lang="tr-TR" dirty="0"/>
              <a:t>arasında </a:t>
            </a:r>
            <a:r>
              <a:rPr lang="tr-TR" dirty="0">
                <a:sym typeface="Wingdings" panose="05000000000000000000" pitchFamily="2" charset="2"/>
              </a:rPr>
              <a:t> 3 x 10-15 mg/kg/gün</a:t>
            </a:r>
          </a:p>
          <a:p>
            <a:pPr marL="0" indent="0">
              <a:buNone/>
              <a:defRPr/>
            </a:pPr>
            <a:endParaRPr lang="tr-TR" sz="2800" dirty="0">
              <a:sym typeface="Wingdings" panose="05000000000000000000" pitchFamily="2" charset="2"/>
            </a:endParaRPr>
          </a:p>
          <a:p>
            <a:pPr>
              <a:defRPr/>
            </a:pPr>
            <a:r>
              <a:rPr lang="tr-TR" sz="2800" b="1" dirty="0" err="1">
                <a:sym typeface="Wingdings" panose="05000000000000000000" pitchFamily="2" charset="2"/>
              </a:rPr>
              <a:t>Desmopressin</a:t>
            </a:r>
            <a:r>
              <a:rPr lang="tr-TR" sz="2800" b="1" dirty="0">
                <a:sym typeface="Wingdings" panose="05000000000000000000" pitchFamily="2" charset="2"/>
              </a:rPr>
              <a:t>:</a:t>
            </a:r>
            <a:r>
              <a:rPr lang="tr-TR" sz="2800" dirty="0">
                <a:sym typeface="Wingdings" panose="05000000000000000000" pitchFamily="2" charset="2"/>
              </a:rPr>
              <a:t> </a:t>
            </a:r>
          </a:p>
          <a:p>
            <a:pPr lvl="1">
              <a:defRPr/>
            </a:pPr>
            <a:r>
              <a:rPr lang="tr-TR" altLang="en-US" dirty="0"/>
              <a:t>0.3 µg/kg-doz SC </a:t>
            </a:r>
            <a:r>
              <a:rPr lang="tr-TR" altLang="en-US" dirty="0">
                <a:sym typeface="Wingdings" panose="05000000000000000000" pitchFamily="2" charset="2"/>
              </a:rPr>
              <a:t> </a:t>
            </a:r>
            <a:r>
              <a:rPr lang="tr-TR" altLang="en-US" b="1" dirty="0">
                <a:sym typeface="Wingdings" panose="05000000000000000000" pitchFamily="2" charset="2"/>
              </a:rPr>
              <a:t>1 veya 2 gün</a:t>
            </a:r>
          </a:p>
          <a:p>
            <a:pPr>
              <a:defRPr/>
            </a:pPr>
            <a:endParaRPr lang="tr-TR" altLang="en-US" sz="2800" dirty="0">
              <a:sym typeface="Wingdings" panose="05000000000000000000" pitchFamily="2" charset="2"/>
            </a:endParaRPr>
          </a:p>
          <a:p>
            <a:pPr>
              <a:defRPr/>
            </a:pPr>
            <a:r>
              <a:rPr lang="tr-TR" altLang="en-US" sz="2800" b="1" dirty="0">
                <a:sym typeface="Wingdings" panose="05000000000000000000" pitchFamily="2" charset="2"/>
              </a:rPr>
              <a:t>VWF konsantreleri:</a:t>
            </a:r>
          </a:p>
          <a:p>
            <a:pPr lvl="1">
              <a:defRPr/>
            </a:pPr>
            <a:r>
              <a:rPr lang="tr-TR" altLang="en-US" dirty="0">
                <a:sym typeface="Wingdings" panose="05000000000000000000" pitchFamily="2" charset="2"/>
              </a:rPr>
              <a:t>Adetin </a:t>
            </a:r>
            <a:r>
              <a:rPr lang="tr-TR" altLang="en-US" b="1" dirty="0">
                <a:sym typeface="Wingdings" panose="05000000000000000000" pitchFamily="2" charset="2"/>
              </a:rPr>
              <a:t>1-3. günlerinde </a:t>
            </a:r>
            <a:r>
              <a:rPr lang="tr-TR" altLang="en-US" dirty="0">
                <a:sym typeface="Wingdings" panose="05000000000000000000" pitchFamily="2" charset="2"/>
              </a:rPr>
              <a:t>20-40 IU/kg/gün</a:t>
            </a:r>
          </a:p>
          <a:p>
            <a:pPr lvl="1">
              <a:defRPr/>
            </a:pPr>
            <a:r>
              <a:rPr lang="tr-TR" altLang="en-US" b="1" dirty="0" err="1">
                <a:solidFill>
                  <a:srgbClr val="C00000"/>
                </a:solidFill>
                <a:sym typeface="Wingdings" panose="05000000000000000000" pitchFamily="2" charset="2"/>
              </a:rPr>
              <a:t>İntermittan</a:t>
            </a:r>
            <a:r>
              <a:rPr lang="tr-TR" altLang="en-US" b="1" dirty="0">
                <a:solidFill>
                  <a:srgbClr val="C00000"/>
                </a:solidFill>
                <a:sym typeface="Wingdings" panose="05000000000000000000" pitchFamily="2" charset="2"/>
              </a:rPr>
              <a:t> Profilaksi</a:t>
            </a:r>
          </a:p>
          <a:p>
            <a:pPr>
              <a:defRPr/>
            </a:pPr>
            <a:endParaRPr lang="tr-TR" altLang="en-US" sz="2800" dirty="0">
              <a:sym typeface="Wingdings" panose="05000000000000000000" pitchFamily="2" charset="2"/>
            </a:endParaRPr>
          </a:p>
          <a:p>
            <a:pPr>
              <a:defRPr/>
            </a:pPr>
            <a:r>
              <a:rPr lang="tr-TR" altLang="en-US" sz="2800" b="1" dirty="0">
                <a:sym typeface="Wingdings" panose="05000000000000000000" pitchFamily="2" charset="2"/>
              </a:rPr>
              <a:t>OKS desteği:</a:t>
            </a:r>
          </a:p>
          <a:p>
            <a:pPr lvl="1">
              <a:defRPr/>
            </a:pPr>
            <a:r>
              <a:rPr lang="tr-TR" altLang="en-US" dirty="0">
                <a:sym typeface="Wingdings" panose="05000000000000000000" pitchFamily="2" charset="2"/>
              </a:rPr>
              <a:t>Adet düzensizliği varlığında</a:t>
            </a:r>
            <a:endParaRPr lang="en-US" dirty="0"/>
          </a:p>
          <a:p>
            <a:endParaRPr lang="tr-TR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FC3E5B3-AACD-B4B1-CFB0-10BEE7382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199" y="6417038"/>
            <a:ext cx="1118459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Montserrat" panose="00000500000000000000" pitchFamily="2" charset="0"/>
                <a:ea typeface="+mj-ea"/>
                <a:cs typeface="+mj-cs"/>
              </a:rPr>
              <a:t>9. </a:t>
            </a:r>
            <a:r>
              <a:rPr lang="en-US" sz="900" dirty="0" err="1">
                <a:latin typeface="Montserrat" panose="00000500000000000000" pitchFamily="2" charset="0"/>
                <a:ea typeface="+mj-ea"/>
                <a:cs typeface="+mj-cs"/>
              </a:rPr>
              <a:t>Eladly</a:t>
            </a:r>
            <a:r>
              <a:rPr lang="en-US" sz="900" dirty="0">
                <a:latin typeface="Montserrat" panose="00000500000000000000" pitchFamily="2" charset="0"/>
                <a:ea typeface="+mj-ea"/>
                <a:cs typeface="+mj-cs"/>
              </a:rPr>
              <a:t> F, </a:t>
            </a:r>
            <a:r>
              <a:rPr lang="en-US" sz="900" dirty="0" err="1">
                <a:latin typeface="Montserrat" panose="00000500000000000000" pitchFamily="2" charset="0"/>
                <a:ea typeface="+mj-ea"/>
                <a:cs typeface="+mj-cs"/>
              </a:rPr>
              <a:t>Miesbach</a:t>
            </a:r>
            <a:r>
              <a:rPr lang="en-US" sz="900" dirty="0">
                <a:latin typeface="Montserrat" panose="00000500000000000000" pitchFamily="2" charset="0"/>
                <a:ea typeface="+mj-ea"/>
                <a:cs typeface="+mj-cs"/>
              </a:rPr>
              <a:t> W. Von Willebrand Disease-Specific Aspects in Women. </a:t>
            </a:r>
            <a:r>
              <a:rPr lang="en-US" sz="900" dirty="0" err="1">
                <a:latin typeface="Montserrat" panose="00000500000000000000" pitchFamily="2" charset="0"/>
                <a:ea typeface="+mj-ea"/>
                <a:cs typeface="+mj-cs"/>
              </a:rPr>
              <a:t>Hamostaseologie</a:t>
            </a:r>
            <a:r>
              <a:rPr lang="en-US" sz="900" dirty="0">
                <a:latin typeface="Montserrat" panose="00000500000000000000" pitchFamily="2" charset="0"/>
                <a:ea typeface="+mj-ea"/>
                <a:cs typeface="+mj-cs"/>
              </a:rPr>
              <a:t>. 2022 Oct;42(5):330-336. </a:t>
            </a:r>
            <a:r>
              <a:rPr lang="en-US" sz="900" dirty="0" err="1">
                <a:latin typeface="Montserrat" panose="00000500000000000000" pitchFamily="2" charset="0"/>
                <a:ea typeface="+mj-ea"/>
                <a:cs typeface="+mj-cs"/>
              </a:rPr>
              <a:t>doi</a:t>
            </a:r>
            <a:r>
              <a:rPr lang="en-US" sz="900" dirty="0">
                <a:latin typeface="Montserrat" panose="00000500000000000000" pitchFamily="2" charset="0"/>
                <a:ea typeface="+mj-ea"/>
                <a:cs typeface="+mj-cs"/>
              </a:rPr>
              <a:t>: 10.1055/a-1891-9976. </a:t>
            </a:r>
            <a:r>
              <a:rPr lang="en-US" sz="900" dirty="0" err="1">
                <a:latin typeface="Montserrat" panose="00000500000000000000" pitchFamily="2" charset="0"/>
                <a:ea typeface="+mj-ea"/>
                <a:cs typeface="+mj-cs"/>
              </a:rPr>
              <a:t>Epub</a:t>
            </a:r>
            <a:r>
              <a:rPr lang="en-US" sz="900" dirty="0">
                <a:latin typeface="Montserrat" panose="00000500000000000000" pitchFamily="2" charset="0"/>
                <a:ea typeface="+mj-ea"/>
                <a:cs typeface="+mj-cs"/>
              </a:rPr>
              <a:t> 2022 Nov 2. PMID: 36323280.</a:t>
            </a:r>
            <a:endParaRPr lang="en-US" sz="900" i="1" dirty="0">
              <a:latin typeface="Montserrat" panose="00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984799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96607A3-07D6-C3F3-B394-D0DD68756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66F0EE4-1B9F-0B64-E49F-9758AA256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ÖSTROJEN</a:t>
            </a:r>
          </a:p>
          <a:p>
            <a:pPr lvl="1">
              <a:defRPr/>
            </a:pPr>
            <a:r>
              <a:rPr lang="tr-TR" altLang="en-US" dirty="0" err="1"/>
              <a:t>vWF</a:t>
            </a:r>
            <a:r>
              <a:rPr lang="tr-TR" altLang="en-US" dirty="0"/>
              <a:t> kan düzeyini arttırır</a:t>
            </a:r>
          </a:p>
          <a:p>
            <a:pPr lvl="1">
              <a:defRPr/>
            </a:pPr>
            <a:r>
              <a:rPr lang="tr-TR" altLang="en-US" dirty="0"/>
              <a:t>İki amaçla kullanılır</a:t>
            </a:r>
          </a:p>
          <a:p>
            <a:pPr lvl="2">
              <a:defRPr/>
            </a:pPr>
            <a:r>
              <a:rPr lang="tr-TR" altLang="en-US" sz="2400" dirty="0"/>
              <a:t> Oral kontraseptif olarak progesteron ile birlikte</a:t>
            </a:r>
          </a:p>
          <a:p>
            <a:pPr lvl="3">
              <a:defRPr/>
            </a:pPr>
            <a:r>
              <a:rPr lang="tr-TR" altLang="en-US" sz="2400" dirty="0" err="1"/>
              <a:t>Antifibrinolitiklerle</a:t>
            </a:r>
            <a:r>
              <a:rPr lang="tr-TR" altLang="en-US" sz="2400" dirty="0"/>
              <a:t> birlikte kullanıldığında başarı </a:t>
            </a:r>
            <a:r>
              <a:rPr lang="tr-TR" altLang="en-US" sz="2400" dirty="0">
                <a:sym typeface="Wingdings" pitchFamily="2" charset="2"/>
              </a:rPr>
              <a:t></a:t>
            </a:r>
            <a:r>
              <a:rPr lang="tr-TR" altLang="en-US" sz="2400" dirty="0"/>
              <a:t> </a:t>
            </a:r>
            <a:r>
              <a:rPr lang="tr-TR" altLang="en-US" sz="2400" b="1" u="sng" dirty="0">
                <a:solidFill>
                  <a:srgbClr val="CC3300"/>
                </a:solidFill>
              </a:rPr>
              <a:t>% 80-90</a:t>
            </a:r>
          </a:p>
          <a:p>
            <a:pPr lvl="2" eaLnBrk="1" hangingPunct="1">
              <a:defRPr/>
            </a:pPr>
            <a:r>
              <a:rPr lang="tr-TR" altLang="en-US" sz="2400" dirty="0"/>
              <a:t>Akut uterus kanamalarında konjuge östrojen olarak</a:t>
            </a:r>
          </a:p>
          <a:p>
            <a:r>
              <a:rPr lang="tr-TR" b="1" dirty="0"/>
              <a:t>LHRH ANALOGLARI</a:t>
            </a:r>
          </a:p>
          <a:p>
            <a:pPr lvl="1"/>
            <a:r>
              <a:rPr lang="tr-TR" altLang="en-US" b="0" dirty="0">
                <a:latin typeface="Arial" charset="0"/>
              </a:rPr>
              <a:t>Yaşamı tehdit eden uterus kanamalarında menstrüel </a:t>
            </a:r>
            <a:r>
              <a:rPr lang="tr-TR" altLang="en-US" b="0" dirty="0" err="1">
                <a:latin typeface="Arial" charset="0"/>
              </a:rPr>
              <a:t>siklusları</a:t>
            </a:r>
            <a:r>
              <a:rPr lang="tr-TR" altLang="en-US" b="0" dirty="0">
                <a:latin typeface="Arial" charset="0"/>
              </a:rPr>
              <a:t> durdurmak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5941032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D41CD67-EC08-5492-DA20-F8FB8F994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Gebelik ve Doğumda Tedavi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04DE320-93EE-19CD-AC72-2C25674D6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tr-TR" altLang="tr-TR" sz="2200" dirty="0" err="1"/>
              <a:t>vWH’da</a:t>
            </a:r>
            <a:r>
              <a:rPr lang="tr-TR" altLang="tr-TR" sz="2200" dirty="0"/>
              <a:t> düşük riski yüksek</a:t>
            </a:r>
          </a:p>
          <a:p>
            <a:pPr>
              <a:lnSpc>
                <a:spcPct val="150000"/>
              </a:lnSpc>
              <a:defRPr/>
            </a:pPr>
            <a:r>
              <a:rPr lang="tr-TR" altLang="tr-TR" sz="2200" dirty="0"/>
              <a:t>Doğumda genellikle proflaktik </a:t>
            </a:r>
            <a:r>
              <a:rPr lang="tr-TR" altLang="tr-TR" sz="2200" dirty="0" err="1"/>
              <a:t>vWF</a:t>
            </a:r>
            <a:r>
              <a:rPr lang="tr-TR" altLang="tr-TR" sz="2200" dirty="0"/>
              <a:t> verilmesine gerek yok</a:t>
            </a:r>
          </a:p>
          <a:p>
            <a:pPr lvl="1">
              <a:lnSpc>
                <a:spcPct val="150000"/>
              </a:lnSpc>
              <a:defRPr/>
            </a:pPr>
            <a:r>
              <a:rPr lang="tr-TR" altLang="tr-TR" sz="2000" dirty="0"/>
              <a:t>Tip 1 ve 2’de gebeliğin 10. haftasından sonra </a:t>
            </a:r>
            <a:r>
              <a:rPr lang="tr-TR" altLang="tr-TR" sz="2000" dirty="0" err="1"/>
              <a:t>vWF</a:t>
            </a:r>
            <a:r>
              <a:rPr lang="tr-TR" altLang="tr-TR" sz="2000" dirty="0"/>
              <a:t> artar</a:t>
            </a:r>
          </a:p>
          <a:p>
            <a:pPr lvl="1">
              <a:lnSpc>
                <a:spcPct val="150000"/>
              </a:lnSpc>
              <a:defRPr/>
            </a:pPr>
            <a:r>
              <a:rPr lang="tr-TR" altLang="tr-TR" sz="2000" dirty="0"/>
              <a:t>3. trimesterde en yüksek düzey</a:t>
            </a:r>
            <a:endParaRPr lang="tr-TR" altLang="tr-TR" sz="800" dirty="0"/>
          </a:p>
          <a:p>
            <a:pPr>
              <a:lnSpc>
                <a:spcPct val="150000"/>
              </a:lnSpc>
              <a:defRPr/>
            </a:pPr>
            <a:r>
              <a:rPr lang="tr-TR" altLang="tr-TR" sz="2200" dirty="0" err="1"/>
              <a:t>Postpartum</a:t>
            </a:r>
            <a:r>
              <a:rPr lang="tr-TR" altLang="tr-TR" sz="2200" dirty="0"/>
              <a:t> 2-3. günlerde </a:t>
            </a:r>
            <a:r>
              <a:rPr lang="tr-TR" altLang="tr-TR" sz="2200" dirty="0" err="1"/>
              <a:t>vWF</a:t>
            </a:r>
            <a:r>
              <a:rPr lang="tr-TR" altLang="tr-TR" sz="2200" dirty="0"/>
              <a:t> ve FVIII:C düzeyleri azalır 7. günde bazal değerler</a:t>
            </a:r>
          </a:p>
          <a:p>
            <a:pPr>
              <a:lnSpc>
                <a:spcPct val="150000"/>
              </a:lnSpc>
              <a:defRPr/>
            </a:pPr>
            <a:r>
              <a:rPr lang="tr-TR" altLang="tr-TR" sz="2200" dirty="0"/>
              <a:t>Geç dönem uterus kanamaları</a:t>
            </a:r>
          </a:p>
          <a:p>
            <a:pPr lvl="1">
              <a:lnSpc>
                <a:spcPct val="150000"/>
              </a:lnSpc>
              <a:defRPr/>
            </a:pPr>
            <a:r>
              <a:rPr lang="tr-TR" altLang="tr-TR" sz="2000" dirty="0"/>
              <a:t>DDAVP ve </a:t>
            </a:r>
            <a:r>
              <a:rPr lang="tr-TR" altLang="tr-TR" sz="2000" dirty="0" err="1"/>
              <a:t>Transamin</a:t>
            </a:r>
            <a:endParaRPr lang="tr-TR" altLang="tr-TR" sz="20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765232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72BC711-577C-4A1F-643D-91A0FF32A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Gebelik ve Doğumda Tedavi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B35CA5D-6E0D-C531-48F3-28A59D6DC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Tip 3 </a:t>
            </a:r>
            <a:r>
              <a:rPr lang="tr-TR" b="1" dirty="0" err="1"/>
              <a:t>vWH</a:t>
            </a:r>
            <a:endParaRPr lang="tr-TR" b="1" dirty="0"/>
          </a:p>
          <a:p>
            <a:pPr marL="0" indent="0">
              <a:buNone/>
            </a:pPr>
            <a:endParaRPr lang="tr-TR" b="1" dirty="0"/>
          </a:p>
          <a:p>
            <a:pPr>
              <a:lnSpc>
                <a:spcPct val="150000"/>
              </a:lnSpc>
              <a:defRPr/>
            </a:pPr>
            <a:r>
              <a:rPr lang="tr-TR" altLang="tr-TR" sz="2200" dirty="0"/>
              <a:t>Doğum öncesi başlayıp </a:t>
            </a:r>
            <a:r>
              <a:rPr lang="tr-TR" altLang="tr-TR" sz="2200" dirty="0" err="1"/>
              <a:t>postpartum</a:t>
            </a:r>
            <a:r>
              <a:rPr lang="tr-TR" altLang="tr-TR" sz="2200" dirty="0"/>
              <a:t> 7-10 gün süreyle FVIII:C / </a:t>
            </a:r>
            <a:r>
              <a:rPr lang="tr-TR" altLang="tr-TR" sz="2200" dirty="0" err="1"/>
              <a:t>vWF</a:t>
            </a:r>
            <a:r>
              <a:rPr lang="tr-TR" altLang="tr-TR" sz="2200" dirty="0"/>
              <a:t> konsantresi</a:t>
            </a:r>
          </a:p>
          <a:p>
            <a:pPr lvl="1">
              <a:lnSpc>
                <a:spcPct val="150000"/>
              </a:lnSpc>
              <a:defRPr/>
            </a:pPr>
            <a:r>
              <a:rPr lang="tr-TR" altLang="tr-TR" sz="1800" dirty="0"/>
              <a:t>20-30 IU/kg doz</a:t>
            </a:r>
          </a:p>
          <a:p>
            <a:pPr>
              <a:lnSpc>
                <a:spcPct val="150000"/>
              </a:lnSpc>
              <a:defRPr/>
            </a:pPr>
            <a:r>
              <a:rPr lang="tr-TR" altLang="tr-TR" sz="2200" dirty="0"/>
              <a:t>Doğumda tedavi gereksiniminin en iyi ölçütü FVIII:C düzeyi</a:t>
            </a:r>
          </a:p>
          <a:p>
            <a:pPr lvl="1">
              <a:lnSpc>
                <a:spcPct val="150000"/>
              </a:lnSpc>
              <a:defRPr/>
            </a:pPr>
            <a:r>
              <a:rPr lang="tr-TR" altLang="tr-TR" sz="2000" dirty="0"/>
              <a:t>FVIII:C &gt; 50 İÜ ise kanama riski çok düşük</a:t>
            </a:r>
          </a:p>
          <a:p>
            <a:pPr lvl="1">
              <a:lnSpc>
                <a:spcPct val="150000"/>
              </a:lnSpc>
              <a:defRPr/>
            </a:pPr>
            <a:r>
              <a:rPr lang="tr-TR" altLang="tr-TR" sz="2000" dirty="0"/>
              <a:t>FVIII:C &lt; 20 İÜ ise kanama riski yüksek</a:t>
            </a:r>
          </a:p>
          <a:p>
            <a:pPr marL="0" indent="0">
              <a:buNone/>
            </a:pPr>
            <a:endParaRPr lang="tr-TR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0AC50C-22C0-6D72-8C3F-154F10749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157" y="6273226"/>
            <a:ext cx="1112431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+mj-ea"/>
                <a:cs typeface="+mj-cs"/>
              </a:rPr>
              <a:t>7. ASH ISTH NHF WFH 2021 guidelines on the management of von Willebrand disease. Blood Adv. 2021 Jan 12;5(1):301-325. </a:t>
            </a:r>
            <a:r>
              <a:rPr lang="en-US" sz="800" dirty="0" err="1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+mj-ea"/>
                <a:cs typeface="+mj-cs"/>
              </a:rPr>
              <a:t>doi</a:t>
            </a:r>
            <a:r>
              <a:rPr lang="en-US" sz="800" dirty="0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+mj-ea"/>
                <a:cs typeface="+mj-cs"/>
              </a:rPr>
              <a:t>: 10.1182/bloodadvances.2020003264. PMID: 33570647; PMCID: PMC7805326.</a:t>
            </a:r>
          </a:p>
        </p:txBody>
      </p:sp>
    </p:spTree>
    <p:extLst>
      <p:ext uri="{BB962C8B-B14F-4D97-AF65-F5344CB8AC3E}">
        <p14:creationId xmlns:p14="http://schemas.microsoft.com/office/powerpoint/2010/main" val="7022735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2E6E486-0948-8D0F-0BF5-A2ED0FF7E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vWH</a:t>
            </a:r>
            <a:r>
              <a:rPr lang="tr-TR" dirty="0"/>
              <a:t> ve Diş Çekimi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B623A79-2496-92F1-7708-BEA304E2D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  <a:defRPr/>
            </a:pPr>
            <a:r>
              <a:rPr lang="tr-TR" altLang="tr-TR" sz="2800" dirty="0"/>
              <a:t>12-24 saat önce PO </a:t>
            </a:r>
            <a:r>
              <a:rPr lang="tr-TR" altLang="tr-TR" sz="2800" dirty="0" err="1"/>
              <a:t>transamin</a:t>
            </a:r>
            <a:r>
              <a:rPr lang="tr-TR" altLang="tr-TR" sz="2800" dirty="0"/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tr-TR" altLang="tr-TR" sz="2800" dirty="0"/>
              <a:t>İşlemden ½ saat önce IV </a:t>
            </a:r>
            <a:r>
              <a:rPr lang="tr-TR" altLang="tr-TR" sz="2800" dirty="0" err="1"/>
              <a:t>transamin</a:t>
            </a:r>
            <a:endParaRPr lang="tr-TR" altLang="tr-TR" sz="2800" dirty="0"/>
          </a:p>
          <a:p>
            <a:pPr>
              <a:lnSpc>
                <a:spcPct val="150000"/>
              </a:lnSpc>
              <a:defRPr/>
            </a:pPr>
            <a:r>
              <a:rPr lang="tr-TR" altLang="tr-TR" sz="2800" dirty="0"/>
              <a:t>İşlemden 1 saat önce SC/IV </a:t>
            </a:r>
            <a:r>
              <a:rPr lang="tr-TR" altLang="tr-TR" sz="2800" dirty="0" err="1"/>
              <a:t>desmopressin</a:t>
            </a:r>
            <a:endParaRPr lang="tr-TR" altLang="tr-TR" sz="2800" dirty="0"/>
          </a:p>
          <a:p>
            <a:pPr>
              <a:lnSpc>
                <a:spcPct val="150000"/>
              </a:lnSpc>
              <a:defRPr/>
            </a:pPr>
            <a:r>
              <a:rPr lang="tr-TR" altLang="tr-TR" sz="2800" dirty="0"/>
              <a:t>Çekimden sonra çekim alanının </a:t>
            </a:r>
            <a:r>
              <a:rPr lang="tr-TR" altLang="tr-TR" sz="2800" dirty="0" err="1"/>
              <a:t>transaminle</a:t>
            </a:r>
            <a:r>
              <a:rPr lang="tr-TR" altLang="tr-TR" sz="2800" dirty="0"/>
              <a:t> irrigasyonu </a:t>
            </a:r>
          </a:p>
          <a:p>
            <a:pPr lvl="1">
              <a:lnSpc>
                <a:spcPct val="150000"/>
              </a:lnSpc>
              <a:defRPr/>
            </a:pPr>
            <a:r>
              <a:rPr lang="tr-TR" altLang="tr-TR" dirty="0"/>
              <a:t> Günde 4 kez </a:t>
            </a:r>
            <a:r>
              <a:rPr lang="tr-TR" altLang="tr-TR" dirty="0" err="1"/>
              <a:t>taransaminle</a:t>
            </a:r>
            <a:r>
              <a:rPr lang="tr-TR" altLang="tr-TR" dirty="0"/>
              <a:t> gargara (5-7 gün)</a:t>
            </a:r>
          </a:p>
          <a:p>
            <a:pPr>
              <a:lnSpc>
                <a:spcPct val="150000"/>
              </a:lnSpc>
              <a:defRPr/>
            </a:pPr>
            <a:r>
              <a:rPr lang="tr-TR" altLang="tr-TR" sz="2800" dirty="0"/>
              <a:t>3’den fazla diş çekimi veya derin küretaj için fibrin </a:t>
            </a:r>
            <a:r>
              <a:rPr lang="tr-TR" altLang="tr-TR" sz="2800" dirty="0" err="1"/>
              <a:t>glue</a:t>
            </a:r>
            <a:r>
              <a:rPr lang="tr-TR" altLang="tr-TR" sz="2800" dirty="0"/>
              <a:t> kullanılabilir.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506338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A4F2AAA-3FB9-E9F3-9840-CB81E4071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vWH</a:t>
            </a:r>
            <a:r>
              <a:rPr lang="tr-TR" dirty="0"/>
              <a:t> ve GİS Kanama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EB8212A-F545-B5FE-B780-2419E75BD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z="2200" b="1" dirty="0"/>
              <a:t>Tip2 </a:t>
            </a:r>
            <a:r>
              <a:rPr lang="tr-TR" altLang="tr-TR" sz="2200" b="1" dirty="0" err="1"/>
              <a:t>vWH</a:t>
            </a:r>
            <a:r>
              <a:rPr lang="tr-TR" altLang="tr-TR" sz="2200" b="1" dirty="0"/>
              <a:t> </a:t>
            </a:r>
            <a:r>
              <a:rPr lang="tr-TR" altLang="tr-TR" sz="2200" dirty="0"/>
              <a:t>da </a:t>
            </a:r>
            <a:r>
              <a:rPr lang="tr-TR" altLang="tr-TR" sz="2200" b="1" dirty="0" err="1"/>
              <a:t>anjiodisplazi</a:t>
            </a:r>
            <a:r>
              <a:rPr lang="tr-TR" altLang="tr-TR" sz="2200" b="1" dirty="0"/>
              <a:t> </a:t>
            </a:r>
            <a:r>
              <a:rPr lang="tr-TR" altLang="tr-TR" sz="2200" dirty="0"/>
              <a:t>ve buna bağlı GİS kanamaları</a:t>
            </a:r>
          </a:p>
          <a:p>
            <a:pPr lvl="1">
              <a:defRPr/>
            </a:pPr>
            <a:r>
              <a:rPr lang="tr-TR" altLang="tr-TR" sz="1800" dirty="0"/>
              <a:t>Kontrolü oldukça güç</a:t>
            </a:r>
          </a:p>
          <a:p>
            <a:pPr lvl="1">
              <a:defRPr/>
            </a:pPr>
            <a:r>
              <a:rPr lang="tr-TR" altLang="tr-TR" sz="1800" dirty="0"/>
              <a:t>Yoğun faktör ve plazma transfüzyonları</a:t>
            </a:r>
          </a:p>
          <a:p>
            <a:pPr lvl="1">
              <a:defRPr/>
            </a:pPr>
            <a:r>
              <a:rPr lang="tr-TR" altLang="tr-TR" sz="1800" dirty="0"/>
              <a:t>Eritrosit transfüzyonları</a:t>
            </a:r>
          </a:p>
          <a:p>
            <a:pPr lvl="1">
              <a:defRPr/>
            </a:pPr>
            <a:r>
              <a:rPr lang="tr-TR" altLang="tr-TR" sz="1800" dirty="0"/>
              <a:t>Cerrahi </a:t>
            </a:r>
            <a:r>
              <a:rPr lang="tr-TR" altLang="tr-TR" sz="1800" dirty="0" err="1"/>
              <a:t>elektrokoagulasyon</a:t>
            </a:r>
            <a:endParaRPr lang="tr-TR" altLang="tr-TR" sz="1800" dirty="0"/>
          </a:p>
          <a:p>
            <a:pPr lvl="1">
              <a:defRPr/>
            </a:pPr>
            <a:r>
              <a:rPr lang="tr-TR" altLang="tr-TR" sz="1800" dirty="0"/>
              <a:t>Lazer </a:t>
            </a:r>
            <a:r>
              <a:rPr lang="tr-TR" altLang="tr-TR" sz="1800" dirty="0" err="1"/>
              <a:t>fotokoagulasyon</a:t>
            </a:r>
            <a:endParaRPr lang="tr-TR" altLang="tr-TR" sz="1800" dirty="0"/>
          </a:p>
          <a:p>
            <a:pPr lvl="1">
              <a:defRPr/>
            </a:pPr>
            <a:r>
              <a:rPr lang="tr-TR" altLang="tr-TR" sz="1800" dirty="0"/>
              <a:t>Arteriyel embolizasyon</a:t>
            </a:r>
          </a:p>
          <a:p>
            <a:pPr lvl="1">
              <a:defRPr/>
            </a:pPr>
            <a:r>
              <a:rPr lang="tr-TR" altLang="tr-TR" sz="1800" dirty="0" err="1"/>
              <a:t>Skleroterapi</a:t>
            </a:r>
            <a:endParaRPr lang="tr-TR" altLang="tr-TR" sz="1800" dirty="0"/>
          </a:p>
          <a:p>
            <a:pPr lvl="1">
              <a:defRPr/>
            </a:pPr>
            <a:r>
              <a:rPr lang="tr-TR" altLang="tr-TR" sz="1800" dirty="0"/>
              <a:t>Östrojen</a:t>
            </a:r>
          </a:p>
          <a:p>
            <a:pPr lvl="1">
              <a:defRPr/>
            </a:pPr>
            <a:r>
              <a:rPr lang="tr-TR" altLang="tr-TR" sz="1800" dirty="0"/>
              <a:t>Somatostatin</a:t>
            </a:r>
          </a:p>
          <a:p>
            <a:endParaRPr lang="tr-TR" dirty="0"/>
          </a:p>
          <a:p>
            <a:r>
              <a:rPr lang="tr-TR" altLang="tr-TR" sz="2800" b="1" i="1" dirty="0">
                <a:solidFill>
                  <a:srgbClr val="0000CC"/>
                </a:solidFill>
              </a:rPr>
              <a:t>Tekrarı önlemek için </a:t>
            </a:r>
            <a:r>
              <a:rPr lang="tr-TR" altLang="tr-TR" sz="2800" b="1" i="1" dirty="0" err="1">
                <a:solidFill>
                  <a:srgbClr val="0000CC"/>
                </a:solidFill>
              </a:rPr>
              <a:t>vWF</a:t>
            </a:r>
            <a:r>
              <a:rPr lang="tr-TR" altLang="tr-TR" sz="2800" b="1" i="1" dirty="0">
                <a:solidFill>
                  <a:srgbClr val="0000CC"/>
                </a:solidFill>
              </a:rPr>
              <a:t> konsantreleri ile profilaksi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1262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425F75D-F684-1C6E-F017-466ADCE45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vWH</a:t>
            </a:r>
            <a:r>
              <a:rPr lang="tr-TR" dirty="0"/>
              <a:t> Tiplere Göre Tedavi</a:t>
            </a:r>
            <a:r>
              <a:rPr lang="tr-TR" baseline="30000" dirty="0"/>
              <a:t>12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2C952556-D1EA-A386-90D9-0DF4E6E1FE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16356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ikdörtgen 4">
            <a:extLst>
              <a:ext uri="{FF2B5EF4-FFF2-40B4-BE49-F238E27FC236}">
                <a16:creationId xmlns:a16="http://schemas.microsoft.com/office/drawing/2014/main" id="{542A9054-D6BD-7BAF-DB0D-7D4859980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6311900"/>
            <a:ext cx="273664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900" b="0" dirty="0"/>
              <a:t>12. </a:t>
            </a:r>
            <a:r>
              <a:rPr lang="tr-TR" altLang="tr-TR" sz="900" b="0" dirty="0" err="1"/>
              <a:t>Favaloro</a:t>
            </a:r>
            <a:r>
              <a:rPr lang="tr-TR" altLang="tr-TR" sz="900" b="0" dirty="0"/>
              <a:t> EJ. </a:t>
            </a:r>
            <a:r>
              <a:rPr lang="tr-TR" altLang="tr-TR" sz="900" b="0" i="1" dirty="0"/>
              <a:t>Blood </a:t>
            </a:r>
            <a:r>
              <a:rPr lang="tr-TR" altLang="tr-TR" sz="900" b="0" i="1" dirty="0" err="1"/>
              <a:t>Transfus</a:t>
            </a:r>
            <a:r>
              <a:rPr lang="tr-TR" altLang="tr-TR" sz="900" b="0" i="1" dirty="0"/>
              <a:t> </a:t>
            </a:r>
            <a:r>
              <a:rPr lang="tr-TR" altLang="tr-TR" sz="900" dirty="0"/>
              <a:t>2016</a:t>
            </a:r>
            <a:r>
              <a:rPr lang="tr-TR" altLang="tr-TR" sz="900" b="0" dirty="0"/>
              <a:t>; 14: 262-76</a:t>
            </a:r>
          </a:p>
        </p:txBody>
      </p:sp>
    </p:spTree>
    <p:extLst>
      <p:ext uri="{BB962C8B-B14F-4D97-AF65-F5344CB8AC3E}">
        <p14:creationId xmlns:p14="http://schemas.microsoft.com/office/powerpoint/2010/main" val="1005521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19FC7A4-1DE5-1647-AA39-9901B8E94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6710915" cy="1800526"/>
          </a:xfrm>
        </p:spPr>
        <p:txBody>
          <a:bodyPr>
            <a:normAutofit/>
          </a:bodyPr>
          <a:lstStyle/>
          <a:p>
            <a:r>
              <a:rPr lang="tr-TR" dirty="0" err="1"/>
              <a:t>Von</a:t>
            </a:r>
            <a:r>
              <a:rPr lang="tr-TR" dirty="0"/>
              <a:t> </a:t>
            </a:r>
            <a:r>
              <a:rPr lang="tr-TR" dirty="0" err="1"/>
              <a:t>Willebrand</a:t>
            </a:r>
            <a:r>
              <a:rPr lang="tr-TR" dirty="0"/>
              <a:t> Hastalığı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0B91757-4F52-E99C-1621-57DA03266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5391016" cy="3553581"/>
          </a:xfrm>
        </p:spPr>
        <p:txBody>
          <a:bodyPr>
            <a:normAutofit/>
          </a:bodyPr>
          <a:lstStyle/>
          <a:p>
            <a:r>
              <a:rPr lang="tr-TR" sz="2000" dirty="0"/>
              <a:t>VWF eksikliği</a:t>
            </a:r>
          </a:p>
          <a:p>
            <a:endParaRPr lang="tr-TR" sz="2000" dirty="0"/>
          </a:p>
          <a:p>
            <a:r>
              <a:rPr lang="tr-TR" sz="2000" dirty="0"/>
              <a:t>VWF hemostazda 2 önemli görev</a:t>
            </a:r>
            <a:r>
              <a:rPr lang="tr-TR" sz="2000" baseline="30000" dirty="0"/>
              <a:t>1</a:t>
            </a:r>
            <a:endParaRPr lang="tr-TR" sz="2000" dirty="0"/>
          </a:p>
          <a:p>
            <a:pPr marL="914400" lvl="1" indent="-457200">
              <a:buFont typeface="+mj-lt"/>
              <a:buAutoNum type="arabicPeriod"/>
            </a:pPr>
            <a:r>
              <a:rPr lang="tr-TR" sz="2000" dirty="0"/>
              <a:t>Plazmada FVIII taşınması ve aktivitesinin stabilizasyonu</a:t>
            </a:r>
          </a:p>
          <a:p>
            <a:pPr marL="914400" lvl="1" indent="-457200">
              <a:buFont typeface="+mj-lt"/>
              <a:buAutoNum type="arabicPeriod"/>
            </a:pPr>
            <a:r>
              <a:rPr lang="tr-TR" sz="2000" dirty="0"/>
              <a:t>Damar duvarında trombosit adezyon ve agregasyonu</a:t>
            </a:r>
          </a:p>
        </p:txBody>
      </p:sp>
      <p:pic>
        <p:nvPicPr>
          <p:cNvPr id="4" name="Picture 7" descr="vWF">
            <a:extLst>
              <a:ext uri="{FF2B5EF4-FFF2-40B4-BE49-F238E27FC236}">
                <a16:creationId xmlns:a16="http://schemas.microsoft.com/office/drawing/2014/main" id="{FEC81606-3DF3-A3F9-C62C-63521BE84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0985" y="1378469"/>
            <a:ext cx="4747547" cy="248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98411F5C-0C61-446E-A1FD-C4DA25F6C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0985" y="3877290"/>
            <a:ext cx="4552814" cy="2489824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B8063197-841C-7395-50CA-DBFEA078C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582" y="6294795"/>
            <a:ext cx="4800779" cy="18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321412" eaLnBrk="1" hangingPunct="1">
              <a:defRPr/>
            </a:pPr>
            <a:r>
              <a:rPr lang="en-US" sz="633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1. </a:t>
            </a:r>
            <a:r>
              <a:rPr lang="en-US" sz="633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Peyvandi</a:t>
            </a:r>
            <a:r>
              <a:rPr lang="en-US" sz="633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F, Garagiola I, </a:t>
            </a:r>
            <a:r>
              <a:rPr lang="en-US" sz="633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Baronciani</a:t>
            </a:r>
            <a:r>
              <a:rPr lang="en-US" sz="633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L. Role of von Willebrand factor in the </a:t>
            </a:r>
            <a:r>
              <a:rPr lang="en-US" sz="633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haemostasis</a:t>
            </a:r>
            <a:r>
              <a:rPr lang="en-US" sz="633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. Blood </a:t>
            </a:r>
            <a:r>
              <a:rPr lang="en-US" sz="633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Transfus</a:t>
            </a:r>
            <a:r>
              <a:rPr lang="en-US" sz="633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. 2011;9 (Suppl 2):s3-8.</a:t>
            </a:r>
            <a:endParaRPr lang="tr-TR" sz="633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871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1AF009-AE4D-14E1-15E3-32A6AD05A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vWH</a:t>
            </a:r>
            <a:r>
              <a:rPr lang="tr-TR" dirty="0"/>
              <a:t> Tiplere Göre Tedavi</a:t>
            </a:r>
            <a:r>
              <a:rPr lang="tr-TR" baseline="30000" dirty="0"/>
              <a:t>12</a:t>
            </a:r>
            <a:endParaRPr lang="tr-TR" dirty="0"/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FF0D249E-19AF-0D93-B02B-EBAED388E8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415786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ikdörtgen 4">
            <a:extLst>
              <a:ext uri="{FF2B5EF4-FFF2-40B4-BE49-F238E27FC236}">
                <a16:creationId xmlns:a16="http://schemas.microsoft.com/office/drawing/2014/main" id="{02D5B559-CA17-C22B-B126-80F1AA7B4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6311900"/>
            <a:ext cx="273664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900" b="0" dirty="0"/>
              <a:t>12. </a:t>
            </a:r>
            <a:r>
              <a:rPr lang="tr-TR" altLang="tr-TR" sz="900" b="0" dirty="0" err="1"/>
              <a:t>Favaloro</a:t>
            </a:r>
            <a:r>
              <a:rPr lang="tr-TR" altLang="tr-TR" sz="900" b="0" dirty="0"/>
              <a:t> EJ. </a:t>
            </a:r>
            <a:r>
              <a:rPr lang="tr-TR" altLang="tr-TR" sz="900" b="0" i="1" dirty="0"/>
              <a:t>Blood </a:t>
            </a:r>
            <a:r>
              <a:rPr lang="tr-TR" altLang="tr-TR" sz="900" b="0" i="1" dirty="0" err="1"/>
              <a:t>Transfus</a:t>
            </a:r>
            <a:r>
              <a:rPr lang="tr-TR" altLang="tr-TR" sz="900" b="0" i="1" dirty="0"/>
              <a:t> </a:t>
            </a:r>
            <a:r>
              <a:rPr lang="tr-TR" altLang="tr-TR" sz="900" dirty="0"/>
              <a:t>2016</a:t>
            </a:r>
            <a:r>
              <a:rPr lang="tr-TR" altLang="tr-TR" sz="900" b="0" dirty="0"/>
              <a:t>; 14: 262-76</a:t>
            </a:r>
          </a:p>
        </p:txBody>
      </p:sp>
    </p:spTree>
    <p:extLst>
      <p:ext uri="{BB962C8B-B14F-4D97-AF65-F5344CB8AC3E}">
        <p14:creationId xmlns:p14="http://schemas.microsoft.com/office/powerpoint/2010/main" val="6179458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5A963B-C107-E05E-FC31-B0BD795E7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vWF</a:t>
            </a:r>
            <a:r>
              <a:rPr lang="tr-TR" dirty="0"/>
              <a:t> Preparatları</a:t>
            </a:r>
          </a:p>
        </p:txBody>
      </p:sp>
      <p:graphicFrame>
        <p:nvGraphicFramePr>
          <p:cNvPr id="4" name="Group 7">
            <a:extLst>
              <a:ext uri="{FF2B5EF4-FFF2-40B4-BE49-F238E27FC236}">
                <a16:creationId xmlns:a16="http://schemas.microsoft.com/office/drawing/2014/main" id="{064FE192-1E0F-4AE5-0C47-6C06784BDE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8267704"/>
              </p:ext>
            </p:extLst>
          </p:nvPr>
        </p:nvGraphicFramePr>
        <p:xfrm>
          <a:off x="2000250" y="1690688"/>
          <a:ext cx="7976797" cy="356105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660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8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8080">
                  <a:extLst>
                    <a:ext uri="{9D8B030D-6E8A-4147-A177-3AD203B41FA5}">
                      <a16:colId xmlns:a16="http://schemas.microsoft.com/office/drawing/2014/main" val="4120152623"/>
                    </a:ext>
                  </a:extLst>
                </a:gridCol>
                <a:gridCol w="3300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Company</a:t>
                      </a:r>
                      <a:endParaRPr kumimoji="0" lang="en-US" sz="2000" b="1" i="0" u="none" strike="noStrike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Product </a:t>
                      </a:r>
                      <a:endParaRPr kumimoji="0" lang="en-US" sz="2000" b="1" i="0" u="none" strike="noStrike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VWF:FVIII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oranı</a:t>
                      </a:r>
                      <a:endParaRPr kumimoji="0" lang="en-US" sz="2000" b="1" i="0" u="none" strike="noStrike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/>
                        <a:buNone/>
                        <a:tabLst/>
                      </a:pPr>
                      <a:r>
                        <a:rPr kumimoji="0" lang="de-CH" sz="2000" b="1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HMWM in % </a:t>
                      </a:r>
                      <a:r>
                        <a:rPr kumimoji="0" lang="de-CH" sz="2000" b="1" u="none" strike="noStrike" cap="none" normalizeH="0" baseline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of</a:t>
                      </a:r>
                      <a:r>
                        <a:rPr kumimoji="0" lang="de-CH" sz="2000" b="1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Normal Human Plasma</a:t>
                      </a:r>
                      <a:endParaRPr kumimoji="0" lang="en-US" sz="2000" b="1" i="0" u="none" strike="noStrike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CSL</a:t>
                      </a:r>
                      <a:endParaRPr kumimoji="0" lang="en-US" sz="2000" b="1" i="0" u="none" strike="noStrike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/>
                        <a:buNone/>
                        <a:tabLst/>
                      </a:pPr>
                      <a:r>
                        <a:rPr kumimoji="0" lang="en-US" sz="2000" b="0" u="none" strike="noStrike" cap="none" normalizeH="0" baseline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Haemate</a:t>
                      </a:r>
                      <a:endParaRPr kumimoji="0" lang="en-US" sz="2000" b="0" i="0" u="none" strike="noStrike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2.4:1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/>
                        <a:buNone/>
                        <a:tabLst/>
                      </a:pPr>
                      <a:r>
                        <a:rPr kumimoji="0" lang="de-CH" sz="2000" b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93.6</a:t>
                      </a:r>
                      <a:r>
                        <a:rPr kumimoji="0" lang="tr-TR" sz="2000" b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de-CH" sz="2000" b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kumimoji="0" lang="en-US" sz="2000" b="0" i="0" u="none" strike="noStrike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Baxter</a:t>
                      </a:r>
                      <a:endParaRPr kumimoji="0" lang="en-US" sz="2000" b="1" i="0" u="none" strike="noStrike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/>
                        <a:buNone/>
                        <a:tabLst/>
                      </a:pPr>
                      <a:r>
                        <a:rPr kumimoji="0" lang="en-US" sz="2000" b="0" u="none" strike="noStrike" cap="none" normalizeH="0" baseline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Immunate</a:t>
                      </a:r>
                      <a:endParaRPr kumimoji="0" lang="en-US" sz="2000" b="0" i="0" u="none" strike="noStrike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0.67:1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/>
                        <a:buNone/>
                        <a:tabLst/>
                      </a:pPr>
                      <a:r>
                        <a:rPr kumimoji="0" lang="de-CH" sz="2000" b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3.9</a:t>
                      </a:r>
                      <a:r>
                        <a:rPr kumimoji="0" lang="tr-TR" sz="2000" b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de-CH" sz="2000" b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kumimoji="0" lang="en-US" sz="2000" b="0" i="0" u="none" strike="noStrike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Octapharma</a:t>
                      </a:r>
                      <a:endParaRPr kumimoji="0" lang="en-US" sz="2000" b="1" i="0" u="none" strike="noStrike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/>
                        <a:buNone/>
                        <a:tabLst/>
                      </a:pPr>
                      <a:r>
                        <a:rPr kumimoji="0" lang="en-US" sz="2000" b="0" u="none" strike="noStrike" cap="none" normalizeH="0" baseline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Wilate</a:t>
                      </a:r>
                      <a:endParaRPr kumimoji="0" lang="en-US" sz="2000" b="0" i="0" u="none" strike="noStrike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0.6:1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/>
                        <a:buNone/>
                        <a:tabLst/>
                      </a:pPr>
                      <a:r>
                        <a:rPr kumimoji="0" lang="de-CH" sz="2000" b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51</a:t>
                      </a:r>
                      <a:r>
                        <a:rPr kumimoji="0" lang="tr-TR" sz="2000" b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de-CH" sz="2000" b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kumimoji="0" lang="en-US" sz="2000" b="0" i="0" u="none" strike="noStrike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/>
                        <a:buNone/>
                        <a:tabLst/>
                      </a:pPr>
                      <a:r>
                        <a:rPr kumimoji="0" lang="de-CH" sz="2000" b="1" u="none" strike="noStrike" kern="1200" cap="none" normalizeH="0" baseline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Grifols</a:t>
                      </a:r>
                      <a:endParaRPr kumimoji="0" lang="en-US" sz="2000" b="1" u="none" strike="noStrike" kern="1200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/>
                        <a:buNone/>
                        <a:tabLst/>
                      </a:pPr>
                      <a:r>
                        <a:rPr kumimoji="0" lang="de-CH" sz="2000" b="0" u="none" strike="noStrike" kern="1200" cap="none" normalizeH="0" baseline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Alphanate</a:t>
                      </a:r>
                      <a:endParaRPr kumimoji="0" lang="en-US" sz="2000" b="0" u="none" strike="noStrike" kern="1200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/>
                        <a:buNone/>
                        <a:tabLst/>
                      </a:pPr>
                      <a:r>
                        <a:rPr kumimoji="0" lang="en-US" sz="2000" b="0" u="none" strike="noStrike" kern="1200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0.82:1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/>
                        <a:buNone/>
                        <a:tabLst/>
                      </a:pPr>
                      <a:r>
                        <a:rPr kumimoji="0" lang="de-CH" sz="2000" b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29.3</a:t>
                      </a:r>
                      <a:r>
                        <a:rPr kumimoji="0" lang="tr-TR" sz="2000" b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de-CH" sz="2000" b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kumimoji="0" lang="en-US" sz="2000" b="0" i="0" u="none" strike="noStrike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/>
                        <a:buNone/>
                        <a:tabLst/>
                      </a:pPr>
                      <a:r>
                        <a:rPr kumimoji="0" lang="de-CH" sz="2000" b="1" u="none" strike="noStrike" kern="1200" cap="none" normalizeH="0" baseline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Grifols</a:t>
                      </a:r>
                      <a:endParaRPr kumimoji="0" lang="en-US" sz="2000" b="1" u="none" strike="noStrike" kern="1200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/>
                        <a:buNone/>
                        <a:tabLst/>
                      </a:pPr>
                      <a:r>
                        <a:rPr kumimoji="0" lang="de-CH" sz="2000" b="0" u="none" strike="noStrike" kern="1200" cap="none" normalizeH="0" baseline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Fahndi</a:t>
                      </a:r>
                      <a:endParaRPr kumimoji="0" lang="en-US" sz="2000" b="0" u="none" strike="noStrike" kern="1200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/>
                        <a:buNone/>
                        <a:tabLst/>
                      </a:pPr>
                      <a:r>
                        <a:rPr kumimoji="0" lang="en-US" sz="2000" b="0" u="none" strike="noStrike" kern="1200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1.29:1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/>
                        <a:buNone/>
                        <a:tabLst/>
                      </a:pPr>
                      <a:r>
                        <a:rPr kumimoji="0" lang="de-CH" sz="2000" b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31.7</a:t>
                      </a:r>
                      <a:r>
                        <a:rPr kumimoji="0" lang="tr-TR" sz="2000" b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de-CH" sz="2000" b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kumimoji="0" lang="en-US" sz="2000" b="0" i="0" u="none" strike="noStrike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Dikdörtgen 5">
            <a:extLst>
              <a:ext uri="{FF2B5EF4-FFF2-40B4-BE49-F238E27FC236}">
                <a16:creationId xmlns:a16="http://schemas.microsoft.com/office/drawing/2014/main" id="{C28FE0B9-4C5C-B4C9-90E0-213453A62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347" y="5771619"/>
            <a:ext cx="5045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900" b="0" dirty="0">
                <a:solidFill>
                  <a:schemeClr val="tx2"/>
                </a:solidFill>
              </a:rPr>
              <a:t>14. </a:t>
            </a:r>
            <a:r>
              <a:rPr lang="en-US" altLang="tr-TR" sz="900" b="0" dirty="0" err="1">
                <a:solidFill>
                  <a:schemeClr val="tx2"/>
                </a:solidFill>
              </a:rPr>
              <a:t>Lasilla</a:t>
            </a:r>
            <a:r>
              <a:rPr lang="en-US" altLang="tr-TR" sz="900" b="0" dirty="0">
                <a:solidFill>
                  <a:schemeClr val="tx2"/>
                </a:solidFill>
              </a:rPr>
              <a:t> et al. </a:t>
            </a:r>
            <a:r>
              <a:rPr lang="en-US" altLang="tr-TR" sz="900" b="0" i="1" dirty="0">
                <a:solidFill>
                  <a:schemeClr val="tx2"/>
                </a:solidFill>
              </a:rPr>
              <a:t>Semin </a:t>
            </a:r>
            <a:r>
              <a:rPr lang="en-US" altLang="tr-TR" sz="900" b="0" i="1" dirty="0" err="1">
                <a:solidFill>
                  <a:schemeClr val="tx2"/>
                </a:solidFill>
              </a:rPr>
              <a:t>Thromb</a:t>
            </a:r>
            <a:r>
              <a:rPr lang="en-US" altLang="tr-TR" sz="900" b="0" i="1" dirty="0">
                <a:solidFill>
                  <a:schemeClr val="tx2"/>
                </a:solidFill>
              </a:rPr>
              <a:t> </a:t>
            </a:r>
            <a:r>
              <a:rPr lang="en-US" altLang="tr-TR" sz="900" b="0" i="1" dirty="0" err="1">
                <a:solidFill>
                  <a:schemeClr val="tx2"/>
                </a:solidFill>
              </a:rPr>
              <a:t>Hemost</a:t>
            </a:r>
            <a:r>
              <a:rPr lang="en-US" altLang="tr-TR" sz="900" b="0" i="1" dirty="0">
                <a:solidFill>
                  <a:schemeClr val="tx2"/>
                </a:solidFill>
              </a:rPr>
              <a:t> </a:t>
            </a:r>
            <a:r>
              <a:rPr lang="en-US" altLang="tr-TR" sz="900" dirty="0">
                <a:solidFill>
                  <a:schemeClr val="tx2"/>
                </a:solidFill>
              </a:rPr>
              <a:t>2011</a:t>
            </a:r>
            <a:r>
              <a:rPr lang="en-US" altLang="tr-TR" sz="900" b="0" dirty="0">
                <a:solidFill>
                  <a:schemeClr val="tx2"/>
                </a:solidFill>
              </a:rPr>
              <a:t>;</a:t>
            </a:r>
            <a:r>
              <a:rPr lang="tr-TR" altLang="tr-TR" sz="900" b="0" dirty="0">
                <a:solidFill>
                  <a:schemeClr val="tx2"/>
                </a:solidFill>
              </a:rPr>
              <a:t> </a:t>
            </a:r>
            <a:r>
              <a:rPr lang="en-US" altLang="tr-TR" sz="900" b="0" dirty="0">
                <a:solidFill>
                  <a:schemeClr val="tx2"/>
                </a:solidFill>
              </a:rPr>
              <a:t>37:</a:t>
            </a:r>
            <a:r>
              <a:rPr lang="tr-TR" altLang="tr-TR" sz="900" b="0" dirty="0">
                <a:solidFill>
                  <a:schemeClr val="tx2"/>
                </a:solidFill>
              </a:rPr>
              <a:t> </a:t>
            </a:r>
            <a:r>
              <a:rPr lang="en-US" altLang="tr-TR" sz="900" b="0" dirty="0">
                <a:solidFill>
                  <a:schemeClr val="tx2"/>
                </a:solidFill>
              </a:rPr>
              <a:t>495</a:t>
            </a:r>
            <a:r>
              <a:rPr lang="tr-TR" altLang="tr-TR" sz="900" b="0" dirty="0">
                <a:solidFill>
                  <a:schemeClr val="tx2"/>
                </a:solidFill>
              </a:rPr>
              <a:t>-</a:t>
            </a:r>
            <a:r>
              <a:rPr lang="en-US" altLang="tr-TR" sz="900" b="0" dirty="0">
                <a:solidFill>
                  <a:schemeClr val="tx2"/>
                </a:solidFill>
              </a:rPr>
              <a:t>502</a:t>
            </a:r>
          </a:p>
          <a:p>
            <a:pPr eaLnBrk="1" hangingPunct="1"/>
            <a:r>
              <a:rPr lang="en-GB" altLang="tr-TR" sz="900" b="0" dirty="0">
                <a:solidFill>
                  <a:schemeClr val="tx2"/>
                </a:solidFill>
              </a:rPr>
              <a:t>15. Budde et al. </a:t>
            </a:r>
            <a:r>
              <a:rPr lang="en-GB" altLang="tr-TR" sz="900" b="0" i="1" dirty="0">
                <a:solidFill>
                  <a:schemeClr val="tx2"/>
                </a:solidFill>
              </a:rPr>
              <a:t>Semin </a:t>
            </a:r>
            <a:r>
              <a:rPr lang="en-GB" altLang="tr-TR" sz="900" b="0" i="1" dirty="0" err="1">
                <a:solidFill>
                  <a:schemeClr val="tx2"/>
                </a:solidFill>
              </a:rPr>
              <a:t>Thromb</a:t>
            </a:r>
            <a:r>
              <a:rPr lang="en-GB" altLang="tr-TR" sz="900" b="0" i="1" dirty="0">
                <a:solidFill>
                  <a:schemeClr val="tx2"/>
                </a:solidFill>
              </a:rPr>
              <a:t> </a:t>
            </a:r>
            <a:r>
              <a:rPr lang="en-GB" altLang="tr-TR" sz="900" b="0" i="1" dirty="0" err="1">
                <a:solidFill>
                  <a:schemeClr val="tx2"/>
                </a:solidFill>
              </a:rPr>
              <a:t>Hemost</a:t>
            </a:r>
            <a:r>
              <a:rPr lang="en-GB" altLang="tr-TR" sz="900" b="0" i="1" dirty="0">
                <a:solidFill>
                  <a:schemeClr val="tx2"/>
                </a:solidFill>
              </a:rPr>
              <a:t> </a:t>
            </a:r>
            <a:r>
              <a:rPr lang="en-GB" altLang="tr-TR" sz="900" dirty="0">
                <a:solidFill>
                  <a:schemeClr val="tx2"/>
                </a:solidFill>
              </a:rPr>
              <a:t>2006</a:t>
            </a:r>
            <a:r>
              <a:rPr lang="en-GB" altLang="tr-TR" sz="900" b="0" dirty="0">
                <a:solidFill>
                  <a:schemeClr val="tx2"/>
                </a:solidFill>
              </a:rPr>
              <a:t>;</a:t>
            </a:r>
            <a:r>
              <a:rPr lang="tr-TR" altLang="tr-TR" sz="900" b="0" dirty="0">
                <a:solidFill>
                  <a:schemeClr val="tx2"/>
                </a:solidFill>
              </a:rPr>
              <a:t> </a:t>
            </a:r>
            <a:r>
              <a:rPr lang="en-GB" altLang="tr-TR" sz="900" b="0" dirty="0">
                <a:solidFill>
                  <a:schemeClr val="tx2"/>
                </a:solidFill>
              </a:rPr>
              <a:t>32(6):</a:t>
            </a:r>
            <a:r>
              <a:rPr lang="tr-TR" altLang="tr-TR" sz="900" b="0" dirty="0">
                <a:solidFill>
                  <a:schemeClr val="tx2"/>
                </a:solidFill>
              </a:rPr>
              <a:t> </a:t>
            </a:r>
            <a:r>
              <a:rPr lang="en-GB" altLang="tr-TR" sz="900" b="0" dirty="0">
                <a:solidFill>
                  <a:schemeClr val="tx2"/>
                </a:solidFill>
              </a:rPr>
              <a:t>626</a:t>
            </a:r>
            <a:r>
              <a:rPr lang="tr-TR" altLang="tr-TR" sz="900" b="0" dirty="0">
                <a:solidFill>
                  <a:schemeClr val="tx2"/>
                </a:solidFill>
              </a:rPr>
              <a:t>-</a:t>
            </a:r>
            <a:r>
              <a:rPr lang="en-GB" altLang="tr-TR" sz="900" b="0" dirty="0">
                <a:solidFill>
                  <a:schemeClr val="tx2"/>
                </a:solidFill>
              </a:rPr>
              <a:t>635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853AD4CF-4B9F-6A17-D64F-09647E78DF46}"/>
              </a:ext>
            </a:extLst>
          </p:cNvPr>
          <p:cNvSpPr/>
          <p:nvPr/>
        </p:nvSpPr>
        <p:spPr>
          <a:xfrm>
            <a:off x="1794510" y="2468879"/>
            <a:ext cx="8397240" cy="54737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124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B119C6A-2946-8178-CBE6-5B7738E10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4400" b="1" dirty="0" err="1">
                <a:ea typeface="ＭＳ Ｐゴシック" panose="020B0600070205080204" pitchFamily="34" charset="-128"/>
              </a:rPr>
              <a:t>Haemate</a:t>
            </a:r>
            <a:r>
              <a:rPr lang="en-US" altLang="tr-TR" sz="4400" b="1" baseline="30000" dirty="0">
                <a:ea typeface="ＭＳ Ｐゴシック" panose="020B0600070205080204" pitchFamily="34" charset="-128"/>
              </a:rPr>
              <a:t>®</a:t>
            </a:r>
            <a:r>
              <a:rPr lang="en-US" altLang="tr-TR" sz="4400" b="1" dirty="0">
                <a:ea typeface="ＭＳ Ｐゴシック" panose="020B0600070205080204" pitchFamily="34" charset="-128"/>
              </a:rPr>
              <a:t> P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5ED4D6-43C6-E62A-1D80-DA8D50C1E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tr-TR" sz="2800" b="0" dirty="0" err="1">
                <a:solidFill>
                  <a:srgbClr val="000000"/>
                </a:solidFill>
              </a:rPr>
              <a:t>İnsan</a:t>
            </a:r>
            <a:r>
              <a:rPr lang="en-US" altLang="tr-TR" sz="2800" b="0" dirty="0">
                <a:solidFill>
                  <a:srgbClr val="000000"/>
                </a:solidFill>
              </a:rPr>
              <a:t> </a:t>
            </a:r>
            <a:r>
              <a:rPr lang="en-US" altLang="tr-TR" sz="2800" b="0" dirty="0" err="1">
                <a:solidFill>
                  <a:srgbClr val="000000"/>
                </a:solidFill>
              </a:rPr>
              <a:t>plazmasından</a:t>
            </a:r>
            <a:r>
              <a:rPr lang="en-US" altLang="tr-TR" sz="2800" b="0" dirty="0">
                <a:solidFill>
                  <a:srgbClr val="000000"/>
                </a:solidFill>
              </a:rPr>
              <a:t> </a:t>
            </a:r>
            <a:r>
              <a:rPr lang="en-US" altLang="tr-TR" sz="2800" b="0" dirty="0" err="1">
                <a:solidFill>
                  <a:srgbClr val="000000"/>
                </a:solidFill>
              </a:rPr>
              <a:t>koagülasyon</a:t>
            </a:r>
            <a:r>
              <a:rPr lang="en-US" altLang="tr-TR" sz="2800" b="0" dirty="0">
                <a:solidFill>
                  <a:srgbClr val="000000"/>
                </a:solidFill>
              </a:rPr>
              <a:t> </a:t>
            </a:r>
            <a:r>
              <a:rPr lang="en-US" altLang="tr-TR" sz="2800" b="0" dirty="0" err="1">
                <a:solidFill>
                  <a:srgbClr val="000000"/>
                </a:solidFill>
              </a:rPr>
              <a:t>faktörü</a:t>
            </a:r>
            <a:r>
              <a:rPr lang="en-US" altLang="tr-TR" sz="2800" b="0" dirty="0">
                <a:solidFill>
                  <a:srgbClr val="000000"/>
                </a:solidFill>
              </a:rPr>
              <a:t> </a:t>
            </a:r>
            <a:r>
              <a:rPr lang="en-US" altLang="tr-TR" sz="2800" b="0" dirty="0" err="1">
                <a:solidFill>
                  <a:srgbClr val="000000"/>
                </a:solidFill>
              </a:rPr>
              <a:t>konsantresi</a:t>
            </a:r>
            <a:endParaRPr lang="en-US" altLang="tr-TR" sz="2800" b="0" dirty="0">
              <a:solidFill>
                <a:srgbClr val="000000"/>
              </a:solidFill>
            </a:endParaRPr>
          </a:p>
          <a:p>
            <a:pPr lvl="1"/>
            <a:r>
              <a:rPr lang="en-US" altLang="tr-TR" b="1" dirty="0">
                <a:solidFill>
                  <a:srgbClr val="000000"/>
                </a:solidFill>
              </a:rPr>
              <a:t>von Willebrand </a:t>
            </a:r>
            <a:r>
              <a:rPr lang="en-US" altLang="tr-TR" b="1" dirty="0" err="1">
                <a:solidFill>
                  <a:srgbClr val="000000"/>
                </a:solidFill>
              </a:rPr>
              <a:t>Faktörü</a:t>
            </a:r>
            <a:r>
              <a:rPr lang="en-US" altLang="tr-TR" b="1" dirty="0">
                <a:solidFill>
                  <a:srgbClr val="000000"/>
                </a:solidFill>
              </a:rPr>
              <a:t>/FVIII</a:t>
            </a:r>
          </a:p>
          <a:p>
            <a:pPr lvl="1"/>
            <a:r>
              <a:rPr lang="en-US" altLang="tr-TR" b="1" dirty="0">
                <a:solidFill>
                  <a:srgbClr val="000000"/>
                </a:solidFill>
              </a:rPr>
              <a:t>2.4/1</a:t>
            </a:r>
          </a:p>
          <a:p>
            <a:pPr lvl="1"/>
            <a:r>
              <a:rPr lang="en-US" altLang="tr-TR" b="1" dirty="0">
                <a:solidFill>
                  <a:srgbClr val="000000"/>
                </a:solidFill>
              </a:rPr>
              <a:t>1200 </a:t>
            </a:r>
            <a:r>
              <a:rPr lang="en-US" altLang="tr-TR" b="1" dirty="0" err="1">
                <a:solidFill>
                  <a:srgbClr val="000000"/>
                </a:solidFill>
              </a:rPr>
              <a:t>iu</a:t>
            </a:r>
            <a:r>
              <a:rPr lang="en-US" altLang="tr-TR" b="1" dirty="0">
                <a:solidFill>
                  <a:srgbClr val="000000"/>
                </a:solidFill>
              </a:rPr>
              <a:t>/ 500 </a:t>
            </a:r>
            <a:r>
              <a:rPr lang="en-US" altLang="tr-TR" b="1" dirty="0" err="1">
                <a:solidFill>
                  <a:srgbClr val="000000"/>
                </a:solidFill>
              </a:rPr>
              <a:t>iu</a:t>
            </a:r>
            <a:endParaRPr lang="en-US" altLang="tr-TR" b="1" dirty="0">
              <a:solidFill>
                <a:srgbClr val="000000"/>
              </a:solidFill>
            </a:endParaRPr>
          </a:p>
          <a:p>
            <a:pPr eaLnBrk="1" hangingPunct="1"/>
            <a:endParaRPr lang="en-US" altLang="tr-TR" sz="2800" b="0" dirty="0">
              <a:solidFill>
                <a:srgbClr val="000000"/>
              </a:solidFill>
            </a:endParaRPr>
          </a:p>
          <a:p>
            <a:pPr eaLnBrk="1" hangingPunct="1"/>
            <a:endParaRPr lang="en-US" altLang="tr-TR" sz="2800" b="0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tr-TR" sz="2800" b="0" dirty="0">
                <a:solidFill>
                  <a:srgbClr val="000000"/>
                </a:solidFill>
              </a:rPr>
              <a:t>VWD</a:t>
            </a:r>
            <a:r>
              <a:rPr lang="tr-TR" altLang="tr-TR" sz="2800" b="0" dirty="0">
                <a:solidFill>
                  <a:srgbClr val="000000"/>
                </a:solidFill>
              </a:rPr>
              <a:t> tedavisi</a:t>
            </a:r>
            <a:endParaRPr lang="en-US" altLang="tr-TR" sz="2800" b="0" dirty="0">
              <a:solidFill>
                <a:srgbClr val="000000"/>
              </a:solidFill>
            </a:endParaRPr>
          </a:p>
          <a:p>
            <a:pPr eaLnBrk="1" hangingPunct="1"/>
            <a:r>
              <a:rPr lang="tr-TR" altLang="tr-TR" sz="2800" b="0" dirty="0">
                <a:solidFill>
                  <a:srgbClr val="000000"/>
                </a:solidFill>
              </a:rPr>
              <a:t>H</a:t>
            </a:r>
            <a:r>
              <a:rPr lang="en-US" altLang="tr-TR" sz="2800" b="0" dirty="0">
                <a:solidFill>
                  <a:srgbClr val="000000"/>
                </a:solidFill>
              </a:rPr>
              <a:t>emo</a:t>
            </a:r>
            <a:r>
              <a:rPr lang="tr-TR" altLang="tr-TR" sz="2800" b="0" dirty="0">
                <a:solidFill>
                  <a:srgbClr val="000000"/>
                </a:solidFill>
              </a:rPr>
              <a:t>fili</a:t>
            </a:r>
            <a:r>
              <a:rPr lang="en-US" altLang="tr-TR" sz="2800" b="0" dirty="0">
                <a:solidFill>
                  <a:srgbClr val="000000"/>
                </a:solidFill>
              </a:rPr>
              <a:t> A</a:t>
            </a:r>
            <a:r>
              <a:rPr lang="tr-TR" altLang="tr-TR" sz="2800" b="0" dirty="0">
                <a:solidFill>
                  <a:srgbClr val="000000"/>
                </a:solidFill>
              </a:rPr>
              <a:t> tedavisi</a:t>
            </a:r>
            <a:endParaRPr lang="en-US" altLang="tr-TR" sz="2800" b="0" dirty="0">
              <a:solidFill>
                <a:srgbClr val="000000"/>
              </a:solidFill>
            </a:endParaRPr>
          </a:p>
          <a:p>
            <a:pPr eaLnBrk="1" hangingPunct="1"/>
            <a:r>
              <a:rPr lang="tr-TR" altLang="tr-TR" sz="2800" b="0" dirty="0" err="1">
                <a:solidFill>
                  <a:srgbClr val="000000"/>
                </a:solidFill>
              </a:rPr>
              <a:t>FVIII’e</a:t>
            </a:r>
            <a:r>
              <a:rPr lang="tr-TR" altLang="tr-TR" sz="2800" b="0" dirty="0">
                <a:solidFill>
                  <a:srgbClr val="000000"/>
                </a:solidFill>
              </a:rPr>
              <a:t> karşı inhibitörü olan hastalarda immün tolerans indüksiyonu için (ITI)</a:t>
            </a:r>
            <a:endParaRPr lang="en-US" altLang="tr-TR" sz="1800" b="0" dirty="0">
              <a:solidFill>
                <a:srgbClr val="000000"/>
              </a:solidFill>
            </a:endParaRPr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Picture 8" descr="C:\Users\Asus\Desktop\Haemate_500.jpg">
            <a:extLst>
              <a:ext uri="{FF2B5EF4-FFF2-40B4-BE49-F238E27FC236}">
                <a16:creationId xmlns:a16="http://schemas.microsoft.com/office/drawing/2014/main" id="{21E878EC-0093-EE1B-7161-EE3125EFD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5" t="27460" r="8252" b="14674"/>
          <a:stretch>
            <a:fillRect/>
          </a:stretch>
        </p:blipFill>
        <p:spPr bwMode="auto">
          <a:xfrm>
            <a:off x="6526397" y="2524347"/>
            <a:ext cx="42195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8788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8F5BF52-AAAD-9BD2-70F6-18C2D23A5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vWH</a:t>
            </a:r>
            <a:r>
              <a:rPr lang="tr-TR" dirty="0"/>
              <a:t> Profilaksi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F2B0629-ACB1-900C-E7F1-901C205D6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defRPr/>
            </a:pPr>
            <a:r>
              <a:rPr lang="tr-TR" altLang="tr-TR" sz="2800" dirty="0" err="1"/>
              <a:t>VWD’de</a:t>
            </a:r>
            <a:r>
              <a:rPr lang="tr-TR" altLang="tr-TR" sz="2800" dirty="0"/>
              <a:t> </a:t>
            </a:r>
            <a:r>
              <a:rPr lang="tr-TR" altLang="tr-TR" sz="2800" dirty="0" err="1"/>
              <a:t>spontan</a:t>
            </a:r>
            <a:r>
              <a:rPr lang="tr-TR" altLang="tr-TR" sz="2800" dirty="0"/>
              <a:t> kanamalar hemofiliye göre daha az</a:t>
            </a:r>
          </a:p>
          <a:p>
            <a:pPr>
              <a:lnSpc>
                <a:spcPct val="150000"/>
              </a:lnSpc>
              <a:defRPr/>
            </a:pPr>
            <a:r>
              <a:rPr lang="tr-TR" altLang="tr-TR" sz="2800" dirty="0"/>
              <a:t>İlk kanama &lt;12 ay olsa bile ilerleyen dönemde </a:t>
            </a:r>
            <a:r>
              <a:rPr lang="tr-TR" altLang="tr-TR" sz="2800" dirty="0" err="1"/>
              <a:t>spontan</a:t>
            </a:r>
            <a:r>
              <a:rPr lang="tr-TR" altLang="tr-TR" sz="2800" dirty="0"/>
              <a:t> kanama az</a:t>
            </a:r>
          </a:p>
          <a:p>
            <a:pPr>
              <a:lnSpc>
                <a:spcPct val="150000"/>
              </a:lnSpc>
              <a:defRPr/>
            </a:pPr>
            <a:r>
              <a:rPr lang="tr-TR" altLang="tr-TR" sz="2800" dirty="0"/>
              <a:t>Kanamalar genellikle travma veya cerrahi nedeniyle…</a:t>
            </a:r>
          </a:p>
          <a:p>
            <a:pPr>
              <a:lnSpc>
                <a:spcPct val="150000"/>
              </a:lnSpc>
              <a:defRPr/>
            </a:pPr>
            <a:r>
              <a:rPr lang="tr-TR" altLang="tr-TR" sz="2800" dirty="0"/>
              <a:t>Adolesan dönem sonrası kadınlarda </a:t>
            </a:r>
            <a:r>
              <a:rPr lang="tr-TR" altLang="tr-TR" sz="2800" dirty="0" err="1"/>
              <a:t>menoraji</a:t>
            </a:r>
            <a:r>
              <a:rPr lang="tr-TR" altLang="tr-TR" sz="2800" dirty="0"/>
              <a:t>…</a:t>
            </a:r>
          </a:p>
          <a:p>
            <a:pPr>
              <a:lnSpc>
                <a:spcPct val="150000"/>
              </a:lnSpc>
              <a:defRPr/>
            </a:pPr>
            <a:r>
              <a:rPr lang="tr-TR" altLang="tr-TR" sz="2800" dirty="0"/>
              <a:t>Ağır hemofilide olduğu gibi ağır </a:t>
            </a:r>
            <a:r>
              <a:rPr lang="tr-TR" altLang="tr-TR" sz="2800" dirty="0" err="1"/>
              <a:t>VWD’de</a:t>
            </a:r>
            <a:r>
              <a:rPr lang="tr-TR" altLang="tr-TR" sz="2800" dirty="0"/>
              <a:t> primer profilaksi önerilmiyor</a:t>
            </a:r>
          </a:p>
          <a:p>
            <a:pPr>
              <a:lnSpc>
                <a:spcPct val="150000"/>
              </a:lnSpc>
              <a:defRPr/>
            </a:pPr>
            <a:r>
              <a:rPr lang="tr-TR" altLang="tr-TR" sz="2800" dirty="0"/>
              <a:t>Sekonder Profilaksi</a:t>
            </a:r>
            <a:r>
              <a:rPr lang="tr-TR" altLang="tr-TR" sz="2800" baseline="30000" dirty="0"/>
              <a:t>12</a:t>
            </a:r>
          </a:p>
          <a:p>
            <a:pPr lvl="1">
              <a:lnSpc>
                <a:spcPct val="150000"/>
              </a:lnSpc>
              <a:defRPr/>
            </a:pPr>
            <a:r>
              <a:rPr lang="tr-TR" altLang="tr-TR" dirty="0"/>
              <a:t>Tekrarlayan eklem kanamaları </a:t>
            </a:r>
          </a:p>
          <a:p>
            <a:pPr lvl="1">
              <a:lnSpc>
                <a:spcPct val="150000"/>
              </a:lnSpc>
              <a:defRPr/>
            </a:pPr>
            <a:r>
              <a:rPr lang="tr-TR" altLang="tr-TR" dirty="0" err="1"/>
              <a:t>Epistaksis</a:t>
            </a:r>
            <a:r>
              <a:rPr lang="tr-TR" altLang="tr-TR" dirty="0"/>
              <a:t> nedeniyle</a:t>
            </a:r>
          </a:p>
          <a:p>
            <a:endParaRPr lang="tr-TR" dirty="0"/>
          </a:p>
        </p:txBody>
      </p:sp>
      <p:sp>
        <p:nvSpPr>
          <p:cNvPr id="4" name="Dikdörtgen 5">
            <a:extLst>
              <a:ext uri="{FF2B5EF4-FFF2-40B4-BE49-F238E27FC236}">
                <a16:creationId xmlns:a16="http://schemas.microsoft.com/office/drawing/2014/main" id="{F64FDF2F-AEDA-2E74-D3E4-EC34C42B4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752" y="6311900"/>
            <a:ext cx="320472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tr-TR" altLang="tr-TR" sz="900" b="0" dirty="0"/>
              <a:t>12. </a:t>
            </a:r>
            <a:r>
              <a:rPr lang="tr-TR" altLang="tr-TR" sz="900" b="0" dirty="0" err="1"/>
              <a:t>Federici</a:t>
            </a:r>
            <a:r>
              <a:rPr lang="tr-TR" altLang="tr-TR" sz="900" b="0" dirty="0"/>
              <a:t> AB, et al. </a:t>
            </a:r>
            <a:r>
              <a:rPr lang="tr-TR" altLang="tr-TR" sz="900" b="0" i="1" dirty="0"/>
              <a:t>J </a:t>
            </a:r>
            <a:r>
              <a:rPr lang="tr-TR" altLang="tr-TR" sz="900" b="0" i="1" dirty="0" err="1"/>
              <a:t>Thromb</a:t>
            </a:r>
            <a:r>
              <a:rPr lang="tr-TR" altLang="tr-TR" sz="900" b="0" i="1" dirty="0"/>
              <a:t> </a:t>
            </a:r>
            <a:r>
              <a:rPr lang="tr-TR" altLang="tr-TR" sz="900" b="0" i="1" dirty="0" err="1"/>
              <a:t>Haemost</a:t>
            </a:r>
            <a:r>
              <a:rPr lang="tr-TR" altLang="tr-TR" sz="900" b="0" i="1" dirty="0"/>
              <a:t> </a:t>
            </a:r>
            <a:r>
              <a:rPr lang="tr-TR" altLang="tr-TR" sz="900" dirty="0"/>
              <a:t>2015</a:t>
            </a:r>
            <a:r>
              <a:rPr lang="tr-TR" altLang="tr-TR" sz="900" b="0" dirty="0"/>
              <a:t>; 13: 1581-4</a:t>
            </a:r>
          </a:p>
        </p:txBody>
      </p:sp>
    </p:spTree>
    <p:extLst>
      <p:ext uri="{BB962C8B-B14F-4D97-AF65-F5344CB8AC3E}">
        <p14:creationId xmlns:p14="http://schemas.microsoft.com/office/powerpoint/2010/main" val="30693817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C9C31-BFD6-7AAB-49C0-A2881B58B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AFB3C5-34C2-7C7A-6752-3C369332E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vWH</a:t>
            </a:r>
            <a:r>
              <a:rPr lang="tr-TR" dirty="0"/>
              <a:t> Profilaksi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FB38F73-DE69-A139-C8F7-502EAB16E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Profilaksi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haftada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az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bir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kez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uygulanan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az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6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aylık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VWF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replasmanı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VWF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konsantresi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tedavisi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gerekliliği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olan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;  </a:t>
            </a:r>
            <a:endParaRPr lang="tr-TR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Son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12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ayda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≥5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kanama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epizodu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ya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da </a:t>
            </a:r>
            <a:endParaRPr lang="tr-TR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Aynı eklemde ≥3 </a:t>
            </a:r>
            <a:r>
              <a:rPr lang="tr-TR" b="1" dirty="0" err="1">
                <a:solidFill>
                  <a:schemeClr val="accent1">
                    <a:lumMod val="50000"/>
                  </a:schemeClr>
                </a:solidFill>
              </a:rPr>
              <a:t>hemartroz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atağı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ya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da </a:t>
            </a:r>
            <a:endParaRPr lang="tr-TR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Açıklanamayan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veya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altta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yatan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gastrointestinal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anjiyodisplazi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ile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bağlantılı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≥2 </a:t>
            </a:r>
            <a:r>
              <a:rPr lang="tr-TR" b="1" dirty="0" err="1">
                <a:solidFill>
                  <a:schemeClr val="accent1">
                    <a:lumMod val="50000"/>
                  </a:schemeClr>
                </a:solidFill>
              </a:rPr>
              <a:t>gastrointestinal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 kanama 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epizodu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tr-TR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CF329474-80D7-70A8-8BCC-82E399ABB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416" y="359403"/>
            <a:ext cx="5026384" cy="1331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8B4B3136-47C6-0449-5166-9A2B42549074}"/>
              </a:ext>
            </a:extLst>
          </p:cNvPr>
          <p:cNvSpPr txBox="1"/>
          <p:nvPr/>
        </p:nvSpPr>
        <p:spPr>
          <a:xfrm>
            <a:off x="989503" y="6382276"/>
            <a:ext cx="235665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900" dirty="0">
                <a:solidFill>
                  <a:srgbClr val="212121"/>
                </a:solidFill>
                <a:latin typeface="BlinkMacSystemFont"/>
              </a:rPr>
              <a:t>7</a:t>
            </a:r>
            <a:r>
              <a:rPr lang="tr-TR" sz="900" b="0" i="0" dirty="0">
                <a:solidFill>
                  <a:srgbClr val="212121"/>
                </a:solidFill>
                <a:effectLst/>
                <a:latin typeface="BlinkMacSystemFont"/>
              </a:rPr>
              <a:t>. Blood Adv. 2021 Jan 12;5:280-300</a:t>
            </a:r>
            <a:endParaRPr lang="tr-TR" sz="900" dirty="0"/>
          </a:p>
        </p:txBody>
      </p:sp>
    </p:spTree>
    <p:extLst>
      <p:ext uri="{BB962C8B-B14F-4D97-AF65-F5344CB8AC3E}">
        <p14:creationId xmlns:p14="http://schemas.microsoft.com/office/powerpoint/2010/main" val="40512396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D15DAA7-CF63-FFFC-2E84-8ADBFE440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vWH</a:t>
            </a:r>
            <a:r>
              <a:rPr lang="tr-TR" dirty="0"/>
              <a:t> Profilaksi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DBB4D76-8200-7FBB-4F65-F7FD978BE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defRPr/>
            </a:pPr>
            <a:r>
              <a:rPr lang="tr-TR" altLang="tr-TR" sz="2800" dirty="0"/>
              <a:t>Ağır VWD formlarında «</a:t>
            </a:r>
            <a:r>
              <a:rPr lang="tr-TR" altLang="tr-TR" sz="2800" b="1" i="1" dirty="0"/>
              <a:t>sekonder-uzun süreli profilaksi</a:t>
            </a:r>
            <a:r>
              <a:rPr lang="tr-TR" altLang="tr-TR" sz="2800" dirty="0"/>
              <a:t>» gereklidir</a:t>
            </a:r>
          </a:p>
          <a:p>
            <a:pPr>
              <a:lnSpc>
                <a:spcPct val="150000"/>
              </a:lnSpc>
              <a:defRPr/>
            </a:pPr>
            <a:r>
              <a:rPr lang="tr-TR" altLang="tr-TR" sz="2800" dirty="0"/>
              <a:t>FVIII içeren veya içermeyen tüm VWF konsantreleri kullanılabilir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tr-TR" altLang="tr-TR" sz="1800" dirty="0"/>
              <a:t>    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tr-TR" altLang="tr-TR" sz="3600" b="1" u="sng" dirty="0"/>
              <a:t>ÖNERİLEN DOZ :</a:t>
            </a:r>
          </a:p>
          <a:p>
            <a:pPr>
              <a:lnSpc>
                <a:spcPct val="150000"/>
              </a:lnSpc>
              <a:defRPr/>
            </a:pPr>
            <a:r>
              <a:rPr lang="tr-TR" altLang="tr-TR" sz="3200" dirty="0"/>
              <a:t>Haftada </a:t>
            </a:r>
            <a:r>
              <a:rPr lang="tr-TR" altLang="tr-TR" sz="3200" b="1" dirty="0"/>
              <a:t>2 - 3 </a:t>
            </a:r>
            <a:r>
              <a:rPr lang="tr-TR" altLang="tr-TR" sz="3200" dirty="0"/>
              <a:t>kez  </a:t>
            </a:r>
            <a:r>
              <a:rPr lang="tr-TR" altLang="tr-TR" sz="3200" b="1" dirty="0">
                <a:solidFill>
                  <a:srgbClr val="FF0000"/>
                </a:solidFill>
              </a:rPr>
              <a:t>30 - 60 </a:t>
            </a:r>
            <a:r>
              <a:rPr lang="tr-TR" altLang="tr-TR" sz="3200" b="1" dirty="0"/>
              <a:t>IU/kg</a:t>
            </a:r>
            <a:r>
              <a:rPr lang="tr-TR" altLang="tr-TR" sz="3200" b="1" dirty="0">
                <a:solidFill>
                  <a:srgbClr val="FF0000"/>
                </a:solidFill>
              </a:rPr>
              <a:t> VWF</a:t>
            </a:r>
          </a:p>
          <a:p>
            <a:pPr>
              <a:lnSpc>
                <a:spcPct val="150000"/>
              </a:lnSpc>
              <a:defRPr/>
            </a:pPr>
            <a:endParaRPr lang="tr-TR" altLang="tr-TR" sz="2800" dirty="0"/>
          </a:p>
          <a:p>
            <a:pPr>
              <a:lnSpc>
                <a:spcPct val="150000"/>
              </a:lnSpc>
              <a:defRPr/>
            </a:pPr>
            <a:r>
              <a:rPr lang="tr-TR" altLang="tr-TR" sz="2800" dirty="0"/>
              <a:t>Tip 3 </a:t>
            </a:r>
            <a:r>
              <a:rPr lang="tr-TR" altLang="tr-TR" sz="2800" dirty="0" err="1"/>
              <a:t>VWD’de</a:t>
            </a:r>
            <a:r>
              <a:rPr lang="tr-TR" altLang="tr-TR" sz="2800" dirty="0"/>
              <a:t> bile bu dozun infüzyonundan sonra </a:t>
            </a:r>
            <a:r>
              <a:rPr lang="tr-TR" altLang="tr-TR" sz="2800" b="1" i="1" dirty="0"/>
              <a:t>12 saat içinde </a:t>
            </a:r>
            <a:r>
              <a:rPr lang="tr-TR" altLang="tr-TR" sz="2800" dirty="0"/>
              <a:t>endojen </a:t>
            </a:r>
            <a:r>
              <a:rPr lang="tr-TR" altLang="tr-TR" sz="2800" b="1" dirty="0"/>
              <a:t>FVIII:C normal düzeylere </a:t>
            </a:r>
            <a:r>
              <a:rPr lang="tr-TR" altLang="tr-TR" sz="2800" dirty="0"/>
              <a:t>gelmektedir.</a:t>
            </a:r>
          </a:p>
          <a:p>
            <a:endParaRPr lang="tr-TR" dirty="0"/>
          </a:p>
        </p:txBody>
      </p:sp>
      <p:sp>
        <p:nvSpPr>
          <p:cNvPr id="4" name="Dikdörtgen 5">
            <a:extLst>
              <a:ext uri="{FF2B5EF4-FFF2-40B4-BE49-F238E27FC236}">
                <a16:creationId xmlns:a16="http://schemas.microsoft.com/office/drawing/2014/main" id="{DD1B1FC4-2E5F-453F-574D-5DE326111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752" y="6311900"/>
            <a:ext cx="320472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tr-TR" altLang="tr-TR" sz="900" b="0" dirty="0"/>
              <a:t>13. </a:t>
            </a:r>
            <a:r>
              <a:rPr lang="tr-TR" altLang="tr-TR" sz="900" b="0" dirty="0" err="1"/>
              <a:t>Federici</a:t>
            </a:r>
            <a:r>
              <a:rPr lang="tr-TR" altLang="tr-TR" sz="900" b="0" dirty="0"/>
              <a:t> AB, et al. </a:t>
            </a:r>
            <a:r>
              <a:rPr lang="tr-TR" altLang="tr-TR" sz="900" b="0" i="1" dirty="0"/>
              <a:t>J </a:t>
            </a:r>
            <a:r>
              <a:rPr lang="tr-TR" altLang="tr-TR" sz="900" b="0" i="1" dirty="0" err="1"/>
              <a:t>Thromb</a:t>
            </a:r>
            <a:r>
              <a:rPr lang="tr-TR" altLang="tr-TR" sz="900" b="0" i="1" dirty="0"/>
              <a:t> </a:t>
            </a:r>
            <a:r>
              <a:rPr lang="tr-TR" altLang="tr-TR" sz="900" b="0" i="1" dirty="0" err="1"/>
              <a:t>Haemost</a:t>
            </a:r>
            <a:r>
              <a:rPr lang="tr-TR" altLang="tr-TR" sz="900" b="0" i="1" dirty="0"/>
              <a:t> </a:t>
            </a:r>
            <a:r>
              <a:rPr lang="tr-TR" altLang="tr-TR" sz="900" dirty="0"/>
              <a:t>2015</a:t>
            </a:r>
            <a:r>
              <a:rPr lang="tr-TR" altLang="tr-TR" sz="900" b="0" dirty="0"/>
              <a:t>; 13: 1581-4</a:t>
            </a:r>
          </a:p>
        </p:txBody>
      </p:sp>
    </p:spTree>
    <p:extLst>
      <p:ext uri="{BB962C8B-B14F-4D97-AF65-F5344CB8AC3E}">
        <p14:creationId xmlns:p14="http://schemas.microsoft.com/office/powerpoint/2010/main" val="35113321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2F4E6C-8DF9-F1DF-7BBB-518647176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İnhibitörlü</a:t>
            </a:r>
            <a:r>
              <a:rPr lang="tr-TR" dirty="0"/>
              <a:t> </a:t>
            </a:r>
            <a:r>
              <a:rPr lang="tr-TR" dirty="0" err="1"/>
              <a:t>vWH</a:t>
            </a:r>
            <a:r>
              <a:rPr lang="tr-TR" dirty="0"/>
              <a:t> Tedavisi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C6912DD-1922-76A1-6EA3-02C02FA8A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tr-TR" altLang="tr-TR" sz="2800" dirty="0"/>
              <a:t>Tip 3 (Ağır) </a:t>
            </a:r>
            <a:r>
              <a:rPr lang="tr-TR" altLang="tr-TR" sz="2800" dirty="0" err="1"/>
              <a:t>vWH</a:t>
            </a:r>
            <a:r>
              <a:rPr lang="tr-TR" altLang="tr-TR" sz="2800" dirty="0"/>
              <a:t> </a:t>
            </a:r>
            <a:r>
              <a:rPr lang="tr-TR" altLang="tr-TR" sz="2800" b="1" dirty="0">
                <a:solidFill>
                  <a:srgbClr val="FF0000"/>
                </a:solidFill>
              </a:rPr>
              <a:t>% 10-15</a:t>
            </a:r>
            <a:r>
              <a:rPr lang="tr-TR" altLang="tr-TR" sz="2800" b="1" dirty="0"/>
              <a:t>’inde </a:t>
            </a:r>
            <a:r>
              <a:rPr lang="tr-TR" altLang="tr-TR" sz="2800" dirty="0" err="1"/>
              <a:t>alloantikor</a:t>
            </a:r>
            <a:r>
              <a:rPr lang="tr-TR" altLang="tr-TR" sz="2800" dirty="0"/>
              <a:t> gelişir</a:t>
            </a:r>
          </a:p>
          <a:p>
            <a:pPr>
              <a:defRPr/>
            </a:pPr>
            <a:endParaRPr lang="tr-TR" altLang="tr-TR" sz="900" dirty="0"/>
          </a:p>
          <a:p>
            <a:pPr lvl="1">
              <a:defRPr/>
            </a:pPr>
            <a:r>
              <a:rPr lang="tr-TR" altLang="tr-TR" dirty="0"/>
              <a:t>Faktör tedavisini etkisiz hale getirir</a:t>
            </a:r>
          </a:p>
          <a:p>
            <a:pPr>
              <a:defRPr/>
            </a:pPr>
            <a:endParaRPr lang="tr-TR" altLang="tr-TR" sz="900" dirty="0"/>
          </a:p>
          <a:p>
            <a:pPr lvl="1">
              <a:defRPr/>
            </a:pPr>
            <a:r>
              <a:rPr lang="tr-TR" altLang="tr-TR" dirty="0" err="1"/>
              <a:t>İmmun</a:t>
            </a:r>
            <a:r>
              <a:rPr lang="tr-TR" altLang="tr-TR" dirty="0"/>
              <a:t> kompleks </a:t>
            </a:r>
            <a:r>
              <a:rPr lang="tr-TR" altLang="tr-TR" dirty="0">
                <a:sym typeface="Wingdings" pitchFamily="2" charset="2"/>
              </a:rPr>
              <a:t> kompleman </a:t>
            </a:r>
            <a:r>
              <a:rPr lang="tr-TR" altLang="tr-TR" dirty="0" err="1">
                <a:sym typeface="Wingdings" pitchFamily="2" charset="2"/>
              </a:rPr>
              <a:t>akt</a:t>
            </a:r>
            <a:r>
              <a:rPr lang="tr-TR" altLang="tr-TR" dirty="0">
                <a:sym typeface="Wingdings" pitchFamily="2" charset="2"/>
              </a:rPr>
              <a:t>.  Anaflaksi</a:t>
            </a:r>
            <a:endParaRPr lang="tr-TR" altLang="tr-TR" sz="500" dirty="0">
              <a:sym typeface="Wingdings" pitchFamily="2" charset="2"/>
            </a:endParaRPr>
          </a:p>
          <a:p>
            <a:pPr>
              <a:defRPr/>
            </a:pPr>
            <a:endParaRPr lang="tr-TR" altLang="tr-TR" sz="900" dirty="0">
              <a:sym typeface="Wingdings" pitchFamily="2" charset="2"/>
            </a:endParaRPr>
          </a:p>
          <a:p>
            <a:pPr>
              <a:defRPr/>
            </a:pPr>
            <a:r>
              <a:rPr lang="tr-TR" altLang="tr-TR" sz="2800" dirty="0">
                <a:sym typeface="Wingdings" pitchFamily="2" charset="2"/>
              </a:rPr>
              <a:t>Plazma değişimi</a:t>
            </a:r>
          </a:p>
          <a:p>
            <a:pPr>
              <a:defRPr/>
            </a:pPr>
            <a:endParaRPr lang="tr-TR" altLang="tr-TR" sz="900" dirty="0">
              <a:sym typeface="Wingdings" pitchFamily="2" charset="2"/>
            </a:endParaRPr>
          </a:p>
          <a:p>
            <a:pPr>
              <a:defRPr/>
            </a:pPr>
            <a:r>
              <a:rPr lang="tr-TR" altLang="tr-TR" sz="2800" dirty="0" err="1">
                <a:sym typeface="Wingdings" pitchFamily="2" charset="2"/>
              </a:rPr>
              <a:t>İmmunoadsorbsiyon</a:t>
            </a:r>
            <a:endParaRPr lang="tr-TR" altLang="tr-TR" sz="2800" dirty="0">
              <a:sym typeface="Wingdings" pitchFamily="2" charset="2"/>
            </a:endParaRPr>
          </a:p>
          <a:p>
            <a:pPr>
              <a:defRPr/>
            </a:pPr>
            <a:endParaRPr lang="tr-TR" altLang="tr-TR" sz="900" dirty="0">
              <a:sym typeface="Wingdings" pitchFamily="2" charset="2"/>
            </a:endParaRPr>
          </a:p>
          <a:p>
            <a:pPr>
              <a:defRPr/>
            </a:pPr>
            <a:r>
              <a:rPr lang="tr-TR" altLang="tr-TR" sz="2800" dirty="0" err="1">
                <a:sym typeface="Wingdings" pitchFamily="2" charset="2"/>
              </a:rPr>
              <a:t>vWF</a:t>
            </a:r>
            <a:r>
              <a:rPr lang="tr-TR" altLang="tr-TR" sz="2800" dirty="0">
                <a:sym typeface="Wingdings" pitchFamily="2" charset="2"/>
              </a:rPr>
              <a:t> içermeyen </a:t>
            </a:r>
            <a:r>
              <a:rPr lang="tr-TR" altLang="tr-TR" sz="2800" dirty="0" err="1">
                <a:sym typeface="Wingdings" pitchFamily="2" charset="2"/>
              </a:rPr>
              <a:t>rekombinan</a:t>
            </a:r>
            <a:r>
              <a:rPr lang="tr-TR" altLang="tr-TR" sz="2800" dirty="0">
                <a:sym typeface="Wingdings" pitchFamily="2" charset="2"/>
              </a:rPr>
              <a:t> FVIII:C devamlı infüzyonu</a:t>
            </a:r>
          </a:p>
          <a:p>
            <a:pPr>
              <a:defRPr/>
            </a:pPr>
            <a:endParaRPr lang="tr-TR" altLang="tr-TR" sz="900" dirty="0">
              <a:sym typeface="Wingdings" pitchFamily="2" charset="2"/>
            </a:endParaRPr>
          </a:p>
          <a:p>
            <a:pPr>
              <a:defRPr/>
            </a:pPr>
            <a:r>
              <a:rPr lang="tr-TR" altLang="tr-TR" sz="2800" dirty="0" err="1">
                <a:sym typeface="Wingdings" pitchFamily="2" charset="2"/>
              </a:rPr>
              <a:t>Rekombinan</a:t>
            </a:r>
            <a:r>
              <a:rPr lang="tr-TR" altLang="tr-TR" sz="2800" dirty="0">
                <a:sym typeface="Wingdings" pitchFamily="2" charset="2"/>
              </a:rPr>
              <a:t> F </a:t>
            </a:r>
            <a:r>
              <a:rPr lang="tr-TR" altLang="tr-TR" sz="2800" dirty="0" err="1">
                <a:sym typeface="Wingdings" pitchFamily="2" charset="2"/>
              </a:rPr>
              <a:t>VIIa</a:t>
            </a:r>
            <a:r>
              <a:rPr lang="tr-TR" altLang="tr-TR" sz="2800" dirty="0"/>
              <a:t>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537552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980A88-865B-6583-9C33-6C99CCF25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KAYNAKLAR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0C10B176-09A9-966E-A34D-232E5FBD7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defTabSz="321412" eaLnBrk="1" hangingPunct="1">
              <a:buFont typeface="+mj-lt"/>
              <a:buAutoNum type="arabicPeriod"/>
              <a:defRPr/>
            </a:pPr>
            <a:r>
              <a:rPr lang="en-US" sz="1000" dirty="0" err="1">
                <a:solidFill>
                  <a:schemeClr val="bg2">
                    <a:lumMod val="10000"/>
                  </a:schemeClr>
                </a:solidFill>
              </a:rPr>
              <a:t>Peyvandi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 F, Garagiola I, </a:t>
            </a:r>
            <a:r>
              <a:rPr lang="en-US" sz="1000" dirty="0" err="1">
                <a:solidFill>
                  <a:schemeClr val="bg2">
                    <a:lumMod val="10000"/>
                  </a:schemeClr>
                </a:solidFill>
              </a:rPr>
              <a:t>Baronciani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 L. Role of von Willebrand factor in the </a:t>
            </a:r>
            <a:r>
              <a:rPr lang="en-US" sz="1000" dirty="0" err="1">
                <a:solidFill>
                  <a:schemeClr val="bg2">
                    <a:lumMod val="10000"/>
                  </a:schemeClr>
                </a:solidFill>
              </a:rPr>
              <a:t>haemostasis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. Blood </a:t>
            </a:r>
            <a:r>
              <a:rPr lang="en-US" sz="1000" dirty="0" err="1">
                <a:solidFill>
                  <a:schemeClr val="bg2">
                    <a:lumMod val="10000"/>
                  </a:schemeClr>
                </a:solidFill>
              </a:rPr>
              <a:t>Transfus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. 2011;9 (Suppl 2):s3-8.</a:t>
            </a:r>
            <a:endParaRPr lang="tr-TR" sz="1000" dirty="0">
              <a:solidFill>
                <a:schemeClr val="bg2">
                  <a:lumMod val="10000"/>
                </a:schemeClr>
              </a:solidFill>
            </a:endParaRPr>
          </a:p>
          <a:p>
            <a:pPr defTabSz="321412" eaLnBrk="1" hangingPunct="1">
              <a:buFont typeface="+mj-lt"/>
              <a:buAutoNum type="arabicPeriod"/>
              <a:defRPr/>
            </a:pPr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Budde U, Metzner HJ, Muller HG: Comparative analysis and classification of von Willebrand factor/factor VIII concentrates: impact on treatment of patients with von Willebrand disease. Semin </a:t>
            </a:r>
            <a:r>
              <a:rPr lang="en-US" sz="1000" dirty="0" err="1">
                <a:solidFill>
                  <a:schemeClr val="bg2">
                    <a:lumMod val="10000"/>
                  </a:schemeClr>
                </a:solidFill>
              </a:rPr>
              <a:t>Thromb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2">
                    <a:lumMod val="10000"/>
                  </a:schemeClr>
                </a:solidFill>
              </a:rPr>
              <a:t>Hemost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 2006; 32: 626-35</a:t>
            </a:r>
          </a:p>
          <a:p>
            <a:pPr defTabSz="321412">
              <a:buFont typeface="+mj-lt"/>
              <a:buAutoNum type="arabicPeriod"/>
              <a:defRPr/>
            </a:pPr>
            <a:r>
              <a:rPr lang="tr-TR" altLang="en-US" sz="1000" dirty="0" err="1">
                <a:solidFill>
                  <a:schemeClr val="bg2">
                    <a:lumMod val="10000"/>
                  </a:schemeClr>
                </a:solidFill>
              </a:rPr>
              <a:t>Sadler</a:t>
            </a:r>
            <a:r>
              <a:rPr lang="tr-TR" altLang="en-US" sz="1000" dirty="0">
                <a:solidFill>
                  <a:schemeClr val="bg2">
                    <a:lumMod val="10000"/>
                  </a:schemeClr>
                </a:solidFill>
              </a:rPr>
              <a:t> JE. A </a:t>
            </a:r>
            <a:r>
              <a:rPr lang="tr-TR" altLang="en-US" sz="1000" dirty="0" err="1">
                <a:solidFill>
                  <a:schemeClr val="bg2">
                    <a:lumMod val="10000"/>
                  </a:schemeClr>
                </a:solidFill>
              </a:rPr>
              <a:t>revised</a:t>
            </a:r>
            <a:r>
              <a:rPr lang="tr-TR" altLang="en-US" sz="1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tr-TR" altLang="en-US" sz="1000" dirty="0" err="1">
                <a:solidFill>
                  <a:schemeClr val="bg2">
                    <a:lumMod val="10000"/>
                  </a:schemeClr>
                </a:solidFill>
              </a:rPr>
              <a:t>classification</a:t>
            </a:r>
            <a:r>
              <a:rPr lang="tr-TR" altLang="en-US" sz="1000" dirty="0">
                <a:solidFill>
                  <a:schemeClr val="bg2">
                    <a:lumMod val="10000"/>
                  </a:schemeClr>
                </a:solidFill>
              </a:rPr>
              <a:t> of </a:t>
            </a:r>
            <a:r>
              <a:rPr lang="tr-TR" altLang="en-US" sz="1000" dirty="0" err="1">
                <a:solidFill>
                  <a:schemeClr val="bg2">
                    <a:lumMod val="10000"/>
                  </a:schemeClr>
                </a:solidFill>
              </a:rPr>
              <a:t>von</a:t>
            </a:r>
            <a:r>
              <a:rPr lang="tr-TR" altLang="en-US" sz="1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tr-TR" altLang="en-US" sz="1000" dirty="0" err="1">
                <a:solidFill>
                  <a:schemeClr val="bg2">
                    <a:lumMod val="10000"/>
                  </a:schemeClr>
                </a:solidFill>
              </a:rPr>
              <a:t>Willebrand</a:t>
            </a:r>
            <a:r>
              <a:rPr lang="tr-TR" altLang="en-US" sz="1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tr-TR" altLang="en-US" sz="1000" dirty="0" err="1">
                <a:solidFill>
                  <a:schemeClr val="bg2">
                    <a:lumMod val="10000"/>
                  </a:schemeClr>
                </a:solidFill>
              </a:rPr>
              <a:t>disease</a:t>
            </a:r>
            <a:r>
              <a:rPr lang="tr-TR" altLang="en-US" sz="1000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tr-TR" altLang="en-US" sz="1000" i="1" dirty="0" err="1">
                <a:solidFill>
                  <a:schemeClr val="bg2">
                    <a:lumMod val="10000"/>
                  </a:schemeClr>
                </a:solidFill>
              </a:rPr>
              <a:t>Thromb</a:t>
            </a:r>
            <a:r>
              <a:rPr lang="tr-TR" altLang="en-US" sz="1000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tr-TR" altLang="en-US" sz="1000" i="1" dirty="0" err="1">
                <a:solidFill>
                  <a:schemeClr val="bg2">
                    <a:lumMod val="10000"/>
                  </a:schemeClr>
                </a:solidFill>
              </a:rPr>
              <a:t>Haemost</a:t>
            </a:r>
            <a:r>
              <a:rPr lang="tr-TR" altLang="en-US" sz="1000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tr-TR" altLang="en-US" sz="1000" dirty="0">
                <a:solidFill>
                  <a:schemeClr val="bg2">
                    <a:lumMod val="10000"/>
                  </a:schemeClr>
                </a:solidFill>
              </a:rPr>
              <a:t>1994; 71: 520-5</a:t>
            </a:r>
          </a:p>
          <a:p>
            <a:pPr defTabSz="321412">
              <a:buFont typeface="+mj-lt"/>
              <a:buAutoNum type="arabicPeriod"/>
              <a:defRPr/>
            </a:pPr>
            <a:r>
              <a:rPr lang="tr-TR" altLang="en-US" sz="1000" dirty="0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  <a:t>Gürsel T.  Doğa </a:t>
            </a:r>
            <a:r>
              <a:rPr lang="tr-TR" altLang="en-US" sz="1000" dirty="0" err="1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  <a:t>Turk</a:t>
            </a:r>
            <a:r>
              <a:rPr lang="tr-TR" altLang="en-US" sz="1000" dirty="0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  <a:t> J </a:t>
            </a:r>
            <a:r>
              <a:rPr lang="tr-TR" altLang="en-US" sz="1000" dirty="0" err="1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  <a:t>Med</a:t>
            </a:r>
            <a:r>
              <a:rPr lang="tr-TR" altLang="en-US" sz="1000" dirty="0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  <a:t> </a:t>
            </a:r>
            <a:r>
              <a:rPr lang="tr-TR" altLang="en-US" sz="1000" dirty="0" err="1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  <a:t>Sci</a:t>
            </a:r>
            <a:r>
              <a:rPr lang="tr-TR" altLang="en-US" sz="1000" dirty="0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  <a:t> 1992; 16: 324</a:t>
            </a:r>
            <a:endParaRPr lang="tr-TR" altLang="en-US" sz="1000" dirty="0">
              <a:solidFill>
                <a:schemeClr val="bg2">
                  <a:lumMod val="10000"/>
                </a:schemeClr>
              </a:solidFill>
            </a:endParaRPr>
          </a:p>
          <a:p>
            <a:pPr defTabSz="321412" eaLnBrk="1" hangingPunct="1">
              <a:buFont typeface="+mj-lt"/>
              <a:buAutoNum type="arabicPeriod"/>
              <a:defRPr/>
            </a:pPr>
            <a:r>
              <a:rPr lang="en-US" sz="1000" dirty="0"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National Heart, Lung, and Blood Institute. The diagnosis, evaluation, and management of von Willebrand Disease. http://</a:t>
            </a:r>
            <a:r>
              <a:rPr lang="en-US" sz="1000" dirty="0" err="1"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www.nhlbi.nih.gov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/guidelines/</a:t>
            </a:r>
            <a:r>
              <a:rPr lang="en-US" sz="1000" dirty="0" err="1"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vwd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/</a:t>
            </a:r>
            <a:r>
              <a:rPr lang="en-US" sz="1000" dirty="0" err="1"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index.htm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. Published 2007</a:t>
            </a:r>
          </a:p>
          <a:p>
            <a:pPr defTabSz="321412" eaLnBrk="1" hangingPunct="1">
              <a:buFont typeface="+mj-lt"/>
              <a:buAutoNum type="arabicPeriod"/>
              <a:defRPr/>
            </a:pPr>
            <a:r>
              <a:rPr lang="en-US" sz="1000" dirty="0"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Kadir, R A et al. “Assessment of menstrual blood loss and </a:t>
            </a:r>
            <a:r>
              <a:rPr lang="en-US" sz="1000" dirty="0" err="1"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gynaecological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 problems in patients with inherited bleeding disorders.” </a:t>
            </a:r>
            <a:r>
              <a:rPr lang="en-US" sz="1000" dirty="0" err="1"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Haemophilia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 : the official journal of the World Federation of Hemophilia vol. 5,1 (1999): 40-8. doi:10.1046/j.1365-2516.1999.00285.x</a:t>
            </a:r>
          </a:p>
          <a:p>
            <a:pPr defTabSz="321412">
              <a:buFont typeface="+mj-lt"/>
              <a:buAutoNum type="arabicPeriod"/>
              <a:defRPr/>
            </a:pPr>
            <a:r>
              <a:rPr lang="tr-TR" sz="1000" dirty="0">
                <a:solidFill>
                  <a:srgbClr val="212121"/>
                </a:solidFill>
              </a:rPr>
              <a:t>Blood </a:t>
            </a:r>
            <a:r>
              <a:rPr lang="tr-TR" sz="1000" dirty="0" err="1">
                <a:solidFill>
                  <a:srgbClr val="212121"/>
                </a:solidFill>
              </a:rPr>
              <a:t>Adv</a:t>
            </a:r>
            <a:r>
              <a:rPr lang="tr-TR" sz="1000" dirty="0">
                <a:solidFill>
                  <a:srgbClr val="212121"/>
                </a:solidFill>
              </a:rPr>
              <a:t>. 2021 Jan 12;5:280-300</a:t>
            </a:r>
            <a:endParaRPr lang="tr-TR" sz="1000" dirty="0"/>
          </a:p>
          <a:p>
            <a:pPr defTabSz="321412">
              <a:buFont typeface="+mj-lt"/>
              <a:buAutoNum type="arabicPeriod"/>
              <a:defRPr/>
            </a:pPr>
            <a:r>
              <a:rPr lang="tr-TR" altLang="en-US" sz="1000" dirty="0">
                <a:sym typeface="Wingdings" pitchFamily="2" charset="2"/>
              </a:rPr>
              <a:t>Lee CA. </a:t>
            </a:r>
            <a:r>
              <a:rPr lang="tr-TR" altLang="en-US" sz="1000" dirty="0" err="1">
                <a:sym typeface="Wingdings" pitchFamily="2" charset="2"/>
              </a:rPr>
              <a:t>Women</a:t>
            </a:r>
            <a:r>
              <a:rPr lang="tr-TR" altLang="en-US" sz="1000" dirty="0">
                <a:sym typeface="Wingdings" pitchFamily="2" charset="2"/>
              </a:rPr>
              <a:t> </a:t>
            </a:r>
            <a:r>
              <a:rPr lang="tr-TR" altLang="en-US" sz="1000" dirty="0" err="1">
                <a:sym typeface="Wingdings" pitchFamily="2" charset="2"/>
              </a:rPr>
              <a:t>and</a:t>
            </a:r>
            <a:r>
              <a:rPr lang="tr-TR" altLang="en-US" sz="1000" dirty="0">
                <a:sym typeface="Wingdings" pitchFamily="2" charset="2"/>
              </a:rPr>
              <a:t> </a:t>
            </a:r>
            <a:r>
              <a:rPr lang="tr-TR" altLang="en-US" sz="1000" dirty="0" err="1">
                <a:sym typeface="Wingdings" pitchFamily="2" charset="2"/>
              </a:rPr>
              <a:t>von</a:t>
            </a:r>
            <a:r>
              <a:rPr lang="tr-TR" altLang="en-US" sz="1000" dirty="0">
                <a:sym typeface="Wingdings" pitchFamily="2" charset="2"/>
              </a:rPr>
              <a:t> </a:t>
            </a:r>
            <a:r>
              <a:rPr lang="tr-TR" altLang="en-US" sz="1000" dirty="0" err="1">
                <a:sym typeface="Wingdings" pitchFamily="2" charset="2"/>
              </a:rPr>
              <a:t>Willebrand’s</a:t>
            </a:r>
            <a:r>
              <a:rPr lang="tr-TR" altLang="en-US" sz="1000" dirty="0">
                <a:sym typeface="Wingdings" pitchFamily="2" charset="2"/>
              </a:rPr>
              <a:t> </a:t>
            </a:r>
            <a:r>
              <a:rPr lang="tr-TR" altLang="en-US" sz="1000" dirty="0" err="1">
                <a:sym typeface="Wingdings" pitchFamily="2" charset="2"/>
              </a:rPr>
              <a:t>disease</a:t>
            </a:r>
            <a:r>
              <a:rPr lang="tr-TR" altLang="en-US" sz="1000" dirty="0">
                <a:sym typeface="Wingdings" pitchFamily="2" charset="2"/>
              </a:rPr>
              <a:t>. </a:t>
            </a:r>
            <a:r>
              <a:rPr lang="tr-TR" altLang="en-US" sz="1000" dirty="0" err="1">
                <a:sym typeface="Wingdings" pitchFamily="2" charset="2"/>
              </a:rPr>
              <a:t>Haemophilia</a:t>
            </a:r>
            <a:r>
              <a:rPr lang="tr-TR" altLang="en-US" sz="1000" dirty="0">
                <a:sym typeface="Wingdings" pitchFamily="2" charset="2"/>
              </a:rPr>
              <a:t> 1999; 5: 38-45</a:t>
            </a:r>
            <a:endParaRPr lang="tr-TR" altLang="en-US" sz="1000" dirty="0"/>
          </a:p>
          <a:p>
            <a:pPr defTabSz="321412">
              <a:buFont typeface="+mj-lt"/>
              <a:buAutoNum type="arabicPeriod"/>
              <a:defRPr/>
            </a:pPr>
            <a:r>
              <a:rPr lang="en-US" sz="1000" dirty="0" err="1">
                <a:ea typeface="+mj-ea"/>
                <a:cs typeface="+mj-cs"/>
              </a:rPr>
              <a:t>Eladly</a:t>
            </a:r>
            <a:r>
              <a:rPr lang="en-US" sz="1000" dirty="0">
                <a:ea typeface="+mj-ea"/>
                <a:cs typeface="+mj-cs"/>
              </a:rPr>
              <a:t> F, </a:t>
            </a:r>
            <a:r>
              <a:rPr lang="en-US" sz="1000" dirty="0" err="1">
                <a:ea typeface="+mj-ea"/>
                <a:cs typeface="+mj-cs"/>
              </a:rPr>
              <a:t>Miesbach</a:t>
            </a:r>
            <a:r>
              <a:rPr lang="en-US" sz="1000" dirty="0">
                <a:ea typeface="+mj-ea"/>
                <a:cs typeface="+mj-cs"/>
              </a:rPr>
              <a:t> W. Von Willebrand Disease-Specific Aspects in Women. </a:t>
            </a:r>
            <a:r>
              <a:rPr lang="en-US" sz="1000" dirty="0" err="1">
                <a:ea typeface="+mj-ea"/>
                <a:cs typeface="+mj-cs"/>
              </a:rPr>
              <a:t>Hamostaseologie</a:t>
            </a:r>
            <a:r>
              <a:rPr lang="en-US" sz="1000" dirty="0">
                <a:ea typeface="+mj-ea"/>
                <a:cs typeface="+mj-cs"/>
              </a:rPr>
              <a:t>. 2022 Oct;42(5):330-336. </a:t>
            </a:r>
            <a:r>
              <a:rPr lang="en-US" sz="1000" dirty="0" err="1">
                <a:ea typeface="+mj-ea"/>
                <a:cs typeface="+mj-cs"/>
              </a:rPr>
              <a:t>doi</a:t>
            </a:r>
            <a:r>
              <a:rPr lang="en-US" sz="1000" dirty="0">
                <a:ea typeface="+mj-ea"/>
                <a:cs typeface="+mj-cs"/>
              </a:rPr>
              <a:t>: 10.1055/a-1891-9976. </a:t>
            </a:r>
            <a:r>
              <a:rPr lang="en-US" sz="1000" dirty="0" err="1">
                <a:ea typeface="+mj-ea"/>
                <a:cs typeface="+mj-cs"/>
              </a:rPr>
              <a:t>Epub</a:t>
            </a:r>
            <a:r>
              <a:rPr lang="en-US" sz="1000" dirty="0">
                <a:ea typeface="+mj-ea"/>
                <a:cs typeface="+mj-cs"/>
              </a:rPr>
              <a:t> 2022 Nov 2. PMID: 36323280.</a:t>
            </a:r>
            <a:endParaRPr lang="tr-TR" altLang="tr-TR" sz="1000" dirty="0"/>
          </a:p>
          <a:p>
            <a:pPr defTabSz="321412">
              <a:buFont typeface="+mj-lt"/>
              <a:buAutoNum type="arabicPeriod"/>
              <a:defRPr/>
            </a:pPr>
            <a:r>
              <a:rPr lang="tr-TR" sz="1000" dirty="0" err="1">
                <a:solidFill>
                  <a:srgbClr val="212121"/>
                </a:solidFill>
              </a:rPr>
              <a:t>Flood</a:t>
            </a:r>
            <a:r>
              <a:rPr lang="tr-TR" sz="1000" dirty="0">
                <a:solidFill>
                  <a:srgbClr val="212121"/>
                </a:solidFill>
              </a:rPr>
              <a:t> VH, </a:t>
            </a:r>
            <a:r>
              <a:rPr lang="tr-TR" sz="1000" dirty="0" err="1">
                <a:solidFill>
                  <a:srgbClr val="212121"/>
                </a:solidFill>
              </a:rPr>
              <a:t>Christopherson</a:t>
            </a:r>
            <a:r>
              <a:rPr lang="tr-TR" sz="1000" dirty="0">
                <a:solidFill>
                  <a:srgbClr val="212121"/>
                </a:solidFill>
              </a:rPr>
              <a:t> PA, Gill JC, et al. </a:t>
            </a:r>
            <a:r>
              <a:rPr lang="tr-TR" sz="1000" dirty="0" err="1">
                <a:solidFill>
                  <a:srgbClr val="212121"/>
                </a:solidFill>
              </a:rPr>
              <a:t>Clinical</a:t>
            </a:r>
            <a:r>
              <a:rPr lang="tr-TR" sz="1000" dirty="0">
                <a:solidFill>
                  <a:srgbClr val="212121"/>
                </a:solidFill>
              </a:rPr>
              <a:t> </a:t>
            </a:r>
            <a:r>
              <a:rPr lang="tr-TR" sz="1000" dirty="0" err="1">
                <a:solidFill>
                  <a:srgbClr val="212121"/>
                </a:solidFill>
              </a:rPr>
              <a:t>and</a:t>
            </a:r>
            <a:r>
              <a:rPr lang="tr-TR" sz="1000" dirty="0">
                <a:solidFill>
                  <a:srgbClr val="212121"/>
                </a:solidFill>
              </a:rPr>
              <a:t> </a:t>
            </a:r>
            <a:r>
              <a:rPr lang="tr-TR" sz="1000" dirty="0" err="1">
                <a:solidFill>
                  <a:srgbClr val="212121"/>
                </a:solidFill>
              </a:rPr>
              <a:t>laboratory</a:t>
            </a:r>
            <a:r>
              <a:rPr lang="tr-TR" sz="1000" dirty="0">
                <a:solidFill>
                  <a:srgbClr val="212121"/>
                </a:solidFill>
              </a:rPr>
              <a:t> </a:t>
            </a:r>
            <a:r>
              <a:rPr lang="tr-TR" sz="1000" dirty="0" err="1">
                <a:solidFill>
                  <a:srgbClr val="212121"/>
                </a:solidFill>
              </a:rPr>
              <a:t>variability</a:t>
            </a:r>
            <a:r>
              <a:rPr lang="tr-TR" sz="1000" dirty="0">
                <a:solidFill>
                  <a:srgbClr val="212121"/>
                </a:solidFill>
              </a:rPr>
              <a:t> in a </a:t>
            </a:r>
            <a:r>
              <a:rPr lang="tr-TR" sz="1000" dirty="0" err="1">
                <a:solidFill>
                  <a:srgbClr val="212121"/>
                </a:solidFill>
              </a:rPr>
              <a:t>cohort</a:t>
            </a:r>
            <a:r>
              <a:rPr lang="tr-TR" sz="1000" dirty="0">
                <a:solidFill>
                  <a:srgbClr val="212121"/>
                </a:solidFill>
              </a:rPr>
              <a:t> of </a:t>
            </a:r>
            <a:r>
              <a:rPr lang="tr-TR" sz="1000" dirty="0" err="1">
                <a:solidFill>
                  <a:srgbClr val="212121"/>
                </a:solidFill>
              </a:rPr>
              <a:t>patients</a:t>
            </a:r>
            <a:r>
              <a:rPr lang="tr-TR" sz="1000" dirty="0">
                <a:solidFill>
                  <a:srgbClr val="212121"/>
                </a:solidFill>
              </a:rPr>
              <a:t> </a:t>
            </a:r>
            <a:r>
              <a:rPr lang="tr-TR" sz="1000" dirty="0" err="1">
                <a:solidFill>
                  <a:srgbClr val="212121"/>
                </a:solidFill>
              </a:rPr>
              <a:t>diagnosed</a:t>
            </a:r>
            <a:r>
              <a:rPr lang="tr-TR" sz="1000" dirty="0">
                <a:solidFill>
                  <a:srgbClr val="212121"/>
                </a:solidFill>
              </a:rPr>
              <a:t> </a:t>
            </a:r>
            <a:r>
              <a:rPr lang="tr-TR" sz="1000" dirty="0" err="1">
                <a:solidFill>
                  <a:srgbClr val="212121"/>
                </a:solidFill>
              </a:rPr>
              <a:t>with</a:t>
            </a:r>
            <a:r>
              <a:rPr lang="tr-TR" sz="1000" dirty="0">
                <a:solidFill>
                  <a:srgbClr val="212121"/>
                </a:solidFill>
              </a:rPr>
              <a:t> </a:t>
            </a:r>
            <a:r>
              <a:rPr lang="tr-TR" sz="1000" dirty="0" err="1">
                <a:solidFill>
                  <a:srgbClr val="212121"/>
                </a:solidFill>
              </a:rPr>
              <a:t>type</a:t>
            </a:r>
            <a:r>
              <a:rPr lang="tr-TR" sz="1000" dirty="0">
                <a:solidFill>
                  <a:srgbClr val="212121"/>
                </a:solidFill>
              </a:rPr>
              <a:t> 1 VWD in </a:t>
            </a:r>
            <a:r>
              <a:rPr lang="tr-TR" sz="1000" dirty="0" err="1">
                <a:solidFill>
                  <a:srgbClr val="212121"/>
                </a:solidFill>
              </a:rPr>
              <a:t>the</a:t>
            </a:r>
            <a:r>
              <a:rPr lang="tr-TR" sz="1000" dirty="0">
                <a:solidFill>
                  <a:srgbClr val="212121"/>
                </a:solidFill>
              </a:rPr>
              <a:t> United </a:t>
            </a:r>
            <a:r>
              <a:rPr lang="tr-TR" sz="1000" dirty="0" err="1">
                <a:solidFill>
                  <a:srgbClr val="212121"/>
                </a:solidFill>
              </a:rPr>
              <a:t>States</a:t>
            </a:r>
            <a:r>
              <a:rPr lang="tr-TR" sz="1000" dirty="0">
                <a:solidFill>
                  <a:srgbClr val="212121"/>
                </a:solidFill>
              </a:rPr>
              <a:t>. Blood. 2016;127(20):2481-2488 </a:t>
            </a:r>
          </a:p>
          <a:p>
            <a:pPr defTabSz="321412">
              <a:buFont typeface="+mj-lt"/>
              <a:buAutoNum type="arabicPeriod"/>
              <a:defRPr/>
            </a:pPr>
            <a:r>
              <a:rPr lang="en-US" sz="1000" dirty="0"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James AH, Jamison MG. Bleeding events and other complications during pregnancy and childbirth in women with von Willebrand disease. J </a:t>
            </a:r>
            <a:r>
              <a:rPr lang="en-US" sz="1000" dirty="0" err="1"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Thromb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1000" dirty="0" err="1"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Haemost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. 2007 Jun;5(6):1165-9. </a:t>
            </a:r>
            <a:r>
              <a:rPr lang="en-US" sz="1000" dirty="0" err="1"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doi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: 10.1111/j.1538-7836.2007.02563.x. PMID: 17403089.</a:t>
            </a:r>
            <a:endParaRPr lang="tr-TR" sz="1000" dirty="0">
              <a:solidFill>
                <a:schemeClr val="bg2">
                  <a:lumMod val="10000"/>
                </a:schemeClr>
              </a:solidFill>
              <a:ea typeface="+mj-ea"/>
              <a:cs typeface="+mj-cs"/>
            </a:endParaRPr>
          </a:p>
          <a:p>
            <a:pPr defTabSz="321412" eaLnBrk="1" hangingPunct="1">
              <a:buFont typeface="+mj-lt"/>
              <a:buAutoNum type="arabicPeriod"/>
              <a:defRPr/>
            </a:pPr>
            <a:r>
              <a:rPr lang="tr-TR" altLang="tr-TR" sz="1000" b="0" dirty="0" err="1"/>
              <a:t>Favaloro</a:t>
            </a:r>
            <a:r>
              <a:rPr lang="tr-TR" altLang="tr-TR" sz="1000" b="0" dirty="0"/>
              <a:t> EJ. </a:t>
            </a:r>
            <a:r>
              <a:rPr lang="tr-TR" altLang="tr-TR" sz="1000" b="0" i="1" dirty="0"/>
              <a:t>Blood </a:t>
            </a:r>
            <a:r>
              <a:rPr lang="tr-TR" altLang="tr-TR" sz="1000" b="0" i="1" dirty="0" err="1"/>
              <a:t>Transfus</a:t>
            </a:r>
            <a:r>
              <a:rPr lang="tr-TR" altLang="tr-TR" sz="1000" b="0" i="1" dirty="0"/>
              <a:t> </a:t>
            </a:r>
            <a:r>
              <a:rPr lang="tr-TR" altLang="tr-TR" sz="1000" dirty="0"/>
              <a:t>2016</a:t>
            </a:r>
            <a:r>
              <a:rPr lang="tr-TR" altLang="tr-TR" sz="1000" b="0" dirty="0"/>
              <a:t>; 14: 262-76</a:t>
            </a:r>
          </a:p>
          <a:p>
            <a:pPr defTabSz="321412">
              <a:buFont typeface="+mj-lt"/>
              <a:buAutoNum type="arabicPeriod"/>
              <a:defRPr/>
            </a:pPr>
            <a:r>
              <a:rPr lang="tr-TR" altLang="tr-TR" sz="1000" dirty="0" err="1"/>
              <a:t>Federici</a:t>
            </a:r>
            <a:r>
              <a:rPr lang="tr-TR" altLang="tr-TR" sz="1000" dirty="0"/>
              <a:t> AB, et al. </a:t>
            </a:r>
            <a:r>
              <a:rPr lang="tr-TR" altLang="tr-TR" sz="1000" i="1" dirty="0"/>
              <a:t>J </a:t>
            </a:r>
            <a:r>
              <a:rPr lang="tr-TR" altLang="tr-TR" sz="1000" i="1" dirty="0" err="1"/>
              <a:t>Thromb</a:t>
            </a:r>
            <a:r>
              <a:rPr lang="tr-TR" altLang="tr-TR" sz="1000" i="1" dirty="0"/>
              <a:t> </a:t>
            </a:r>
            <a:r>
              <a:rPr lang="tr-TR" altLang="tr-TR" sz="1000" i="1" dirty="0" err="1"/>
              <a:t>Haemost</a:t>
            </a:r>
            <a:r>
              <a:rPr lang="tr-TR" altLang="tr-TR" sz="1000" i="1" dirty="0"/>
              <a:t> </a:t>
            </a:r>
            <a:r>
              <a:rPr lang="tr-TR" altLang="tr-TR" sz="1000" dirty="0"/>
              <a:t>2015; 13: 1581-4</a:t>
            </a:r>
          </a:p>
          <a:p>
            <a:pPr defTabSz="321412" eaLnBrk="1" hangingPunct="1">
              <a:buFont typeface="+mj-lt"/>
              <a:buAutoNum type="arabicPeriod"/>
              <a:defRPr/>
            </a:pPr>
            <a:r>
              <a:rPr lang="en-US" altLang="tr-TR" sz="1000" b="0" dirty="0" err="1">
                <a:solidFill>
                  <a:schemeClr val="tx2"/>
                </a:solidFill>
              </a:rPr>
              <a:t>Lasilla</a:t>
            </a:r>
            <a:r>
              <a:rPr lang="en-US" altLang="tr-TR" sz="1000" b="0" dirty="0">
                <a:solidFill>
                  <a:schemeClr val="tx2"/>
                </a:solidFill>
              </a:rPr>
              <a:t> et al. </a:t>
            </a:r>
            <a:r>
              <a:rPr lang="en-US" altLang="tr-TR" sz="1000" b="0" i="1" dirty="0">
                <a:solidFill>
                  <a:schemeClr val="tx2"/>
                </a:solidFill>
              </a:rPr>
              <a:t>Semin </a:t>
            </a:r>
            <a:r>
              <a:rPr lang="en-US" altLang="tr-TR" sz="1000" b="0" i="1" dirty="0" err="1">
                <a:solidFill>
                  <a:schemeClr val="tx2"/>
                </a:solidFill>
              </a:rPr>
              <a:t>Thromb</a:t>
            </a:r>
            <a:r>
              <a:rPr lang="en-US" altLang="tr-TR" sz="1000" b="0" i="1" dirty="0">
                <a:solidFill>
                  <a:schemeClr val="tx2"/>
                </a:solidFill>
              </a:rPr>
              <a:t> </a:t>
            </a:r>
            <a:r>
              <a:rPr lang="en-US" altLang="tr-TR" sz="1000" b="0" i="1" dirty="0" err="1">
                <a:solidFill>
                  <a:schemeClr val="tx2"/>
                </a:solidFill>
              </a:rPr>
              <a:t>Hemost</a:t>
            </a:r>
            <a:r>
              <a:rPr lang="en-US" altLang="tr-TR" sz="1000" b="0" i="1" dirty="0">
                <a:solidFill>
                  <a:schemeClr val="tx2"/>
                </a:solidFill>
              </a:rPr>
              <a:t> </a:t>
            </a:r>
            <a:r>
              <a:rPr lang="en-US" altLang="tr-TR" sz="1000" dirty="0">
                <a:solidFill>
                  <a:schemeClr val="tx2"/>
                </a:solidFill>
              </a:rPr>
              <a:t>2011</a:t>
            </a:r>
            <a:r>
              <a:rPr lang="en-US" altLang="tr-TR" sz="1000" b="0" dirty="0">
                <a:solidFill>
                  <a:schemeClr val="tx2"/>
                </a:solidFill>
              </a:rPr>
              <a:t>;</a:t>
            </a:r>
            <a:r>
              <a:rPr lang="tr-TR" altLang="tr-TR" sz="1000" b="0" dirty="0">
                <a:solidFill>
                  <a:schemeClr val="tx2"/>
                </a:solidFill>
              </a:rPr>
              <a:t> </a:t>
            </a:r>
            <a:r>
              <a:rPr lang="en-US" altLang="tr-TR" sz="1000" b="0" dirty="0">
                <a:solidFill>
                  <a:schemeClr val="tx2"/>
                </a:solidFill>
              </a:rPr>
              <a:t>37:</a:t>
            </a:r>
            <a:r>
              <a:rPr lang="tr-TR" altLang="tr-TR" sz="1000" b="0" dirty="0">
                <a:solidFill>
                  <a:schemeClr val="tx2"/>
                </a:solidFill>
              </a:rPr>
              <a:t> </a:t>
            </a:r>
            <a:r>
              <a:rPr lang="en-US" altLang="tr-TR" sz="1000" b="0" dirty="0">
                <a:solidFill>
                  <a:schemeClr val="tx2"/>
                </a:solidFill>
              </a:rPr>
              <a:t>495</a:t>
            </a:r>
            <a:r>
              <a:rPr lang="tr-TR" altLang="tr-TR" sz="1000" b="0" dirty="0">
                <a:solidFill>
                  <a:schemeClr val="tx2"/>
                </a:solidFill>
              </a:rPr>
              <a:t>-</a:t>
            </a:r>
            <a:r>
              <a:rPr lang="en-US" altLang="tr-TR" sz="1000" b="0" dirty="0">
                <a:solidFill>
                  <a:schemeClr val="tx2"/>
                </a:solidFill>
              </a:rPr>
              <a:t>502</a:t>
            </a:r>
          </a:p>
          <a:p>
            <a:pPr defTabSz="321412" eaLnBrk="1" hangingPunct="1">
              <a:buFont typeface="+mj-lt"/>
              <a:buAutoNum type="arabicPeriod"/>
              <a:defRPr/>
            </a:pPr>
            <a:r>
              <a:rPr lang="en-GB" altLang="tr-TR" sz="1000" b="0" dirty="0">
                <a:solidFill>
                  <a:schemeClr val="tx2"/>
                </a:solidFill>
              </a:rPr>
              <a:t>Budde et al. </a:t>
            </a:r>
            <a:r>
              <a:rPr lang="en-GB" altLang="tr-TR" sz="1000" b="0" i="1" dirty="0">
                <a:solidFill>
                  <a:schemeClr val="tx2"/>
                </a:solidFill>
              </a:rPr>
              <a:t>Semin </a:t>
            </a:r>
            <a:r>
              <a:rPr lang="en-GB" altLang="tr-TR" sz="1000" b="0" i="1" dirty="0" err="1">
                <a:solidFill>
                  <a:schemeClr val="tx2"/>
                </a:solidFill>
              </a:rPr>
              <a:t>Thromb</a:t>
            </a:r>
            <a:r>
              <a:rPr lang="en-GB" altLang="tr-TR" sz="1000" b="0" i="1" dirty="0">
                <a:solidFill>
                  <a:schemeClr val="tx2"/>
                </a:solidFill>
              </a:rPr>
              <a:t> </a:t>
            </a:r>
            <a:r>
              <a:rPr lang="en-GB" altLang="tr-TR" sz="1000" b="0" i="1" dirty="0" err="1">
                <a:solidFill>
                  <a:schemeClr val="tx2"/>
                </a:solidFill>
              </a:rPr>
              <a:t>Hemost</a:t>
            </a:r>
            <a:r>
              <a:rPr lang="en-GB" altLang="tr-TR" sz="1000" b="0" i="1" dirty="0">
                <a:solidFill>
                  <a:schemeClr val="tx2"/>
                </a:solidFill>
              </a:rPr>
              <a:t> </a:t>
            </a:r>
            <a:r>
              <a:rPr lang="en-GB" altLang="tr-TR" sz="1000" dirty="0">
                <a:solidFill>
                  <a:schemeClr val="tx2"/>
                </a:solidFill>
              </a:rPr>
              <a:t>2006</a:t>
            </a:r>
            <a:r>
              <a:rPr lang="en-GB" altLang="tr-TR" sz="1000" b="0" dirty="0">
                <a:solidFill>
                  <a:schemeClr val="tx2"/>
                </a:solidFill>
              </a:rPr>
              <a:t>;</a:t>
            </a:r>
            <a:r>
              <a:rPr lang="tr-TR" altLang="tr-TR" sz="1000" b="0" dirty="0">
                <a:solidFill>
                  <a:schemeClr val="tx2"/>
                </a:solidFill>
              </a:rPr>
              <a:t> </a:t>
            </a:r>
            <a:r>
              <a:rPr lang="en-GB" altLang="tr-TR" sz="1000" b="0" dirty="0">
                <a:solidFill>
                  <a:schemeClr val="tx2"/>
                </a:solidFill>
              </a:rPr>
              <a:t>32(6):</a:t>
            </a:r>
            <a:r>
              <a:rPr lang="tr-TR" altLang="tr-TR" sz="1000" b="0" dirty="0">
                <a:solidFill>
                  <a:schemeClr val="tx2"/>
                </a:solidFill>
              </a:rPr>
              <a:t> </a:t>
            </a:r>
            <a:r>
              <a:rPr lang="en-GB" altLang="tr-TR" sz="1000" b="0" dirty="0">
                <a:solidFill>
                  <a:schemeClr val="tx2"/>
                </a:solidFill>
              </a:rPr>
              <a:t>626</a:t>
            </a:r>
            <a:r>
              <a:rPr lang="tr-TR" altLang="tr-TR" sz="1000" b="0" dirty="0">
                <a:solidFill>
                  <a:schemeClr val="tx2"/>
                </a:solidFill>
              </a:rPr>
              <a:t>-</a:t>
            </a:r>
            <a:r>
              <a:rPr lang="en-GB" altLang="tr-TR" sz="1000" b="0" dirty="0">
                <a:solidFill>
                  <a:schemeClr val="tx2"/>
                </a:solidFill>
              </a:rPr>
              <a:t>635</a:t>
            </a:r>
          </a:p>
          <a:p>
            <a:pPr defTabSz="321412">
              <a:buFont typeface="+mj-lt"/>
              <a:buAutoNum type="arabicPeriod"/>
              <a:defRPr/>
            </a:pPr>
            <a:endParaRPr lang="tr-TR" altLang="tr-TR" sz="1000" b="0" dirty="0"/>
          </a:p>
          <a:p>
            <a:pPr defTabSz="321412">
              <a:buFont typeface="+mj-lt"/>
              <a:buAutoNum type="arabicPeriod"/>
              <a:defRPr/>
            </a:pPr>
            <a:endParaRPr lang="tr-TR" altLang="tr-TR" sz="1000" b="0" dirty="0"/>
          </a:p>
          <a:p>
            <a:pPr defTabSz="321412" eaLnBrk="1" hangingPunct="1">
              <a:buFont typeface="+mj-lt"/>
              <a:buAutoNum type="arabicPeriod"/>
              <a:defRPr/>
            </a:pPr>
            <a:endParaRPr lang="en-US" sz="1000" dirty="0">
              <a:solidFill>
                <a:schemeClr val="bg2">
                  <a:lumMod val="10000"/>
                </a:scheme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402691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 descr="kırmızı, kabarcık içeren bir resim&#10;&#10;Açıklama otomatik olarak oluşturuldu">
            <a:extLst>
              <a:ext uri="{FF2B5EF4-FFF2-40B4-BE49-F238E27FC236}">
                <a16:creationId xmlns:a16="http://schemas.microsoft.com/office/drawing/2014/main" id="{C415AB9D-8FDF-48FF-A7DB-CC8AE709EB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712" b="15364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0BEA7A9-0A91-DE5A-A646-8F80C3B6A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993" y="4624508"/>
            <a:ext cx="6136758" cy="1499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400" b="1" i="1" dirty="0"/>
              <a:t>TEŞEKKÜRLER…</a:t>
            </a:r>
          </a:p>
        </p:txBody>
      </p:sp>
    </p:spTree>
    <p:extLst>
      <p:ext uri="{BB962C8B-B14F-4D97-AF65-F5344CB8AC3E}">
        <p14:creationId xmlns:p14="http://schemas.microsoft.com/office/powerpoint/2010/main" val="78625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E3D209A-C237-07D1-247D-F9BA786C6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VWH Tipleri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469AE6-3234-BF58-BE01-84758C808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tr-TR" altLang="en-US" sz="2000" b="1" dirty="0"/>
              <a:t>ISTH Standardizasyon Komitesi’ne Göre </a:t>
            </a:r>
            <a:r>
              <a:rPr lang="tr-TR" altLang="en-US" sz="2000" b="1" dirty="0" err="1"/>
              <a:t>vWH</a:t>
            </a:r>
            <a:endParaRPr lang="tr-TR" altLang="en-US" sz="2000" b="1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endParaRPr lang="tr-TR" altLang="en-US" sz="2000" b="1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tr-TR" altLang="en-US" sz="2000" b="1" dirty="0" err="1">
                <a:solidFill>
                  <a:schemeClr val="bg2">
                    <a:lumMod val="10000"/>
                  </a:schemeClr>
                </a:solidFill>
              </a:rPr>
              <a:t>vWF’ün</a:t>
            </a:r>
            <a:r>
              <a:rPr lang="tr-TR" altLang="en-US" sz="2000" b="1" dirty="0">
                <a:solidFill>
                  <a:schemeClr val="bg2">
                    <a:lumMod val="10000"/>
                  </a:schemeClr>
                </a:solidFill>
              </a:rPr>
              <a:t> kantitatif anormallikleri</a:t>
            </a:r>
          </a:p>
          <a:p>
            <a:pPr marL="800100" lvl="1" indent="-342900">
              <a:buFont typeface="+mj-lt"/>
              <a:buAutoNum type="alphaLcParenR"/>
              <a:defRPr/>
            </a:pPr>
            <a:r>
              <a:rPr lang="tr-TR" altLang="en-US" sz="1800" b="1" dirty="0">
                <a:solidFill>
                  <a:schemeClr val="bg2">
                    <a:lumMod val="10000"/>
                  </a:schemeClr>
                </a:solidFill>
              </a:rPr>
              <a:t>Tip 1 : </a:t>
            </a:r>
            <a:r>
              <a:rPr lang="tr-TR" altLang="en-US" sz="1800" dirty="0" err="1">
                <a:solidFill>
                  <a:schemeClr val="bg2">
                    <a:lumMod val="10000"/>
                  </a:schemeClr>
                </a:solidFill>
              </a:rPr>
              <a:t>vWF’ün</a:t>
            </a:r>
            <a:r>
              <a:rPr lang="tr-TR" altLang="en-US" sz="1800" dirty="0">
                <a:solidFill>
                  <a:schemeClr val="bg2">
                    <a:lumMod val="10000"/>
                  </a:schemeClr>
                </a:solidFill>
              </a:rPr>
              <a:t> kısmi eksikliği</a:t>
            </a:r>
          </a:p>
          <a:p>
            <a:pPr marL="800100" lvl="1" indent="-342900">
              <a:buFont typeface="+mj-lt"/>
              <a:buAutoNum type="alphaLcParenR"/>
              <a:defRPr/>
            </a:pPr>
            <a:r>
              <a:rPr lang="tr-TR" altLang="en-US" sz="1800" b="1" dirty="0">
                <a:solidFill>
                  <a:schemeClr val="bg2">
                    <a:lumMod val="10000"/>
                  </a:schemeClr>
                </a:solidFill>
              </a:rPr>
              <a:t>Tip 3 : </a:t>
            </a:r>
            <a:r>
              <a:rPr lang="tr-TR" altLang="en-US" sz="1800" dirty="0" err="1">
                <a:solidFill>
                  <a:schemeClr val="bg2">
                    <a:lumMod val="10000"/>
                  </a:schemeClr>
                </a:solidFill>
              </a:rPr>
              <a:t>vWF’ün</a:t>
            </a:r>
            <a:r>
              <a:rPr lang="tr-TR" altLang="en-US" sz="1800" dirty="0">
                <a:solidFill>
                  <a:schemeClr val="bg2">
                    <a:lumMod val="10000"/>
                  </a:schemeClr>
                </a:solidFill>
              </a:rPr>
              <a:t> tam eksikliği</a:t>
            </a:r>
          </a:p>
          <a:p>
            <a:pPr marL="800100" lvl="1" indent="-342900">
              <a:buFont typeface="+mj-lt"/>
              <a:buAutoNum type="alphaLcParenR"/>
              <a:defRPr/>
            </a:pPr>
            <a:endParaRPr lang="tr-TR" altLang="en-US" sz="1800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 eaLnBrk="1" hangingPunct="1">
              <a:buFont typeface="+mj-lt"/>
              <a:buAutoNum type="arabicPeriod" startAt="2"/>
              <a:defRPr/>
            </a:pPr>
            <a:r>
              <a:rPr lang="tr-TR" altLang="en-US" sz="2000" b="1" dirty="0" err="1">
                <a:solidFill>
                  <a:schemeClr val="bg2">
                    <a:lumMod val="10000"/>
                  </a:schemeClr>
                </a:solidFill>
              </a:rPr>
              <a:t>vWF’ün</a:t>
            </a:r>
            <a:r>
              <a:rPr lang="tr-TR" altLang="en-US" sz="2000" b="1" dirty="0">
                <a:solidFill>
                  <a:schemeClr val="bg2">
                    <a:lumMod val="10000"/>
                  </a:schemeClr>
                </a:solidFill>
              </a:rPr>
              <a:t> kalitatif anormallikleri</a:t>
            </a:r>
          </a:p>
          <a:p>
            <a:pPr marL="800100" lvl="1" indent="-342900">
              <a:buFont typeface="+mj-lt"/>
              <a:buAutoNum type="alphaLcParenR"/>
              <a:defRPr/>
            </a:pPr>
            <a:r>
              <a:rPr lang="tr-TR" altLang="en-US" sz="1800" b="1" dirty="0">
                <a:solidFill>
                  <a:schemeClr val="bg2">
                    <a:lumMod val="10000"/>
                  </a:schemeClr>
                </a:solidFill>
              </a:rPr>
              <a:t>Tip 2A : </a:t>
            </a:r>
            <a:r>
              <a:rPr lang="tr-TR" altLang="en-US" sz="1800" dirty="0">
                <a:solidFill>
                  <a:schemeClr val="bg2">
                    <a:lumMod val="10000"/>
                  </a:schemeClr>
                </a:solidFill>
              </a:rPr>
              <a:t>Büyük </a:t>
            </a:r>
            <a:r>
              <a:rPr lang="tr-TR" altLang="en-US" sz="1800" dirty="0" err="1">
                <a:solidFill>
                  <a:schemeClr val="bg2">
                    <a:lumMod val="10000"/>
                  </a:schemeClr>
                </a:solidFill>
              </a:rPr>
              <a:t>multimerler</a:t>
            </a:r>
            <a:r>
              <a:rPr lang="tr-TR" altLang="en-US" sz="1800" dirty="0">
                <a:solidFill>
                  <a:schemeClr val="bg2">
                    <a:lumMod val="10000"/>
                  </a:schemeClr>
                </a:solidFill>
              </a:rPr>
              <a:t> eksik, </a:t>
            </a:r>
            <a:r>
              <a:rPr lang="tr-TR" altLang="en-US" sz="1800" dirty="0" err="1">
                <a:solidFill>
                  <a:schemeClr val="bg2">
                    <a:lumMod val="10000"/>
                  </a:schemeClr>
                </a:solidFill>
              </a:rPr>
              <a:t>Gp</a:t>
            </a:r>
            <a:r>
              <a:rPr lang="tr-TR" altLang="en-US" sz="1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tr-TR" altLang="en-US" sz="1800" dirty="0" err="1">
                <a:solidFill>
                  <a:schemeClr val="bg2">
                    <a:lumMod val="10000"/>
                  </a:schemeClr>
                </a:solidFill>
              </a:rPr>
              <a:t>Ib’ye</a:t>
            </a:r>
            <a:r>
              <a:rPr lang="tr-TR" altLang="en-US" sz="1800" dirty="0">
                <a:solidFill>
                  <a:schemeClr val="bg2">
                    <a:lumMod val="10000"/>
                  </a:schemeClr>
                </a:solidFill>
              </a:rPr>
              <a:t> bağlanma azalmış </a:t>
            </a:r>
          </a:p>
          <a:p>
            <a:pPr marL="800100" lvl="1" indent="-342900">
              <a:buFont typeface="+mj-lt"/>
              <a:buAutoNum type="alphaLcParenR"/>
              <a:defRPr/>
            </a:pPr>
            <a:r>
              <a:rPr lang="tr-TR" altLang="en-US" sz="1800" b="1" dirty="0">
                <a:solidFill>
                  <a:schemeClr val="bg2">
                    <a:lumMod val="10000"/>
                  </a:schemeClr>
                </a:solidFill>
              </a:rPr>
              <a:t>Tip 2B : </a:t>
            </a:r>
            <a:r>
              <a:rPr lang="tr-TR" altLang="en-US" sz="1800" dirty="0">
                <a:solidFill>
                  <a:schemeClr val="bg2">
                    <a:lumMod val="10000"/>
                  </a:schemeClr>
                </a:solidFill>
              </a:rPr>
              <a:t>Büyük </a:t>
            </a:r>
            <a:r>
              <a:rPr lang="tr-TR" altLang="en-US" sz="1800" dirty="0" err="1">
                <a:solidFill>
                  <a:schemeClr val="bg2">
                    <a:lumMod val="10000"/>
                  </a:schemeClr>
                </a:solidFill>
              </a:rPr>
              <a:t>multimerler</a:t>
            </a:r>
            <a:r>
              <a:rPr lang="tr-TR" altLang="en-US" sz="1800" dirty="0">
                <a:solidFill>
                  <a:schemeClr val="bg2">
                    <a:lumMod val="10000"/>
                  </a:schemeClr>
                </a:solidFill>
              </a:rPr>
              <a:t> eksik, </a:t>
            </a:r>
            <a:r>
              <a:rPr lang="tr-TR" altLang="en-US" sz="1800" dirty="0" err="1">
                <a:solidFill>
                  <a:schemeClr val="bg2">
                    <a:lumMod val="10000"/>
                  </a:schemeClr>
                </a:solidFill>
              </a:rPr>
              <a:t>Gp</a:t>
            </a:r>
            <a:r>
              <a:rPr lang="tr-TR" altLang="en-US" sz="1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tr-TR" altLang="en-US" sz="1800" dirty="0" err="1">
                <a:solidFill>
                  <a:schemeClr val="bg2">
                    <a:lumMod val="10000"/>
                  </a:schemeClr>
                </a:solidFill>
              </a:rPr>
              <a:t>Ib’ye</a:t>
            </a:r>
            <a:r>
              <a:rPr lang="tr-TR" altLang="en-US" sz="1800" dirty="0">
                <a:solidFill>
                  <a:schemeClr val="bg2">
                    <a:lumMod val="10000"/>
                  </a:schemeClr>
                </a:solidFill>
              </a:rPr>
              <a:t> bağlanma artmış 	    </a:t>
            </a:r>
          </a:p>
          <a:p>
            <a:pPr marL="800100" lvl="1" indent="-342900">
              <a:buFont typeface="+mj-lt"/>
              <a:buAutoNum type="alphaLcParenR"/>
              <a:defRPr/>
            </a:pPr>
            <a:r>
              <a:rPr lang="tr-TR" altLang="en-US" sz="1800" b="1" dirty="0">
                <a:solidFill>
                  <a:schemeClr val="bg2">
                    <a:lumMod val="10000"/>
                  </a:schemeClr>
                </a:solidFill>
              </a:rPr>
              <a:t>Tip 2M : </a:t>
            </a:r>
            <a:r>
              <a:rPr lang="tr-TR" altLang="en-US" sz="1800" dirty="0" err="1">
                <a:solidFill>
                  <a:schemeClr val="bg2">
                    <a:lumMod val="10000"/>
                  </a:schemeClr>
                </a:solidFill>
              </a:rPr>
              <a:t>Multimerik</a:t>
            </a:r>
            <a:r>
              <a:rPr lang="tr-TR" altLang="en-US" sz="1800" dirty="0">
                <a:solidFill>
                  <a:schemeClr val="bg2">
                    <a:lumMod val="10000"/>
                  </a:schemeClr>
                </a:solidFill>
              </a:rPr>
              <a:t> yapı normal, </a:t>
            </a:r>
            <a:r>
              <a:rPr lang="tr-TR" altLang="en-US" sz="1800" dirty="0" err="1">
                <a:solidFill>
                  <a:schemeClr val="bg2">
                    <a:lumMod val="10000"/>
                  </a:schemeClr>
                </a:solidFill>
              </a:rPr>
              <a:t>Gp</a:t>
            </a:r>
            <a:r>
              <a:rPr lang="tr-TR" altLang="en-US" sz="1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tr-TR" altLang="en-US" sz="1800" dirty="0" err="1">
                <a:solidFill>
                  <a:schemeClr val="bg2">
                    <a:lumMod val="10000"/>
                  </a:schemeClr>
                </a:solidFill>
              </a:rPr>
              <a:t>Ib’ye</a:t>
            </a:r>
            <a:r>
              <a:rPr lang="tr-TR" altLang="en-US" sz="1800" dirty="0">
                <a:solidFill>
                  <a:schemeClr val="bg2">
                    <a:lumMod val="10000"/>
                  </a:schemeClr>
                </a:solidFill>
              </a:rPr>
              <a:t> bağlanma azalmış </a:t>
            </a:r>
          </a:p>
          <a:p>
            <a:pPr marL="800100" lvl="1" indent="-342900">
              <a:buFont typeface="+mj-lt"/>
              <a:buAutoNum type="alphaLcParenR"/>
              <a:defRPr/>
            </a:pPr>
            <a:r>
              <a:rPr lang="tr-TR" altLang="en-US" sz="1800" b="1" dirty="0">
                <a:solidFill>
                  <a:schemeClr val="bg2">
                    <a:lumMod val="10000"/>
                  </a:schemeClr>
                </a:solidFill>
              </a:rPr>
              <a:t>Tip 2N : </a:t>
            </a:r>
            <a:r>
              <a:rPr lang="tr-TR" altLang="en-US" sz="1800" dirty="0" err="1">
                <a:solidFill>
                  <a:schemeClr val="bg2">
                    <a:lumMod val="10000"/>
                  </a:schemeClr>
                </a:solidFill>
              </a:rPr>
              <a:t>Multimerik</a:t>
            </a:r>
            <a:r>
              <a:rPr lang="tr-TR" altLang="en-US" sz="1800" dirty="0">
                <a:solidFill>
                  <a:schemeClr val="bg2">
                    <a:lumMod val="10000"/>
                  </a:schemeClr>
                </a:solidFill>
              </a:rPr>
              <a:t> yapı normal, F VIII bağlama azalmış  </a:t>
            </a:r>
          </a:p>
          <a:p>
            <a:endParaRPr lang="tr-TR" dirty="0"/>
          </a:p>
        </p:txBody>
      </p:sp>
      <p:sp>
        <p:nvSpPr>
          <p:cNvPr id="4" name="Dikdörtgen 2">
            <a:extLst>
              <a:ext uri="{FF2B5EF4-FFF2-40B4-BE49-F238E27FC236}">
                <a16:creationId xmlns:a16="http://schemas.microsoft.com/office/drawing/2014/main" id="{27503ABA-56D0-0FA8-7683-97A5E6AD6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6173787"/>
            <a:ext cx="8208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en-US" sz="1200" b="0" dirty="0">
                <a:solidFill>
                  <a:schemeClr val="bg2">
                    <a:lumMod val="10000"/>
                  </a:schemeClr>
                </a:solidFill>
              </a:rPr>
              <a:t>3. </a:t>
            </a:r>
            <a:r>
              <a:rPr lang="tr-TR" altLang="en-US" sz="1200" b="0" dirty="0" err="1">
                <a:solidFill>
                  <a:schemeClr val="bg2">
                    <a:lumMod val="10000"/>
                  </a:schemeClr>
                </a:solidFill>
              </a:rPr>
              <a:t>Sadler</a:t>
            </a:r>
            <a:r>
              <a:rPr lang="tr-TR" altLang="en-US" sz="1200" b="0" dirty="0">
                <a:solidFill>
                  <a:schemeClr val="bg2">
                    <a:lumMod val="10000"/>
                  </a:schemeClr>
                </a:solidFill>
              </a:rPr>
              <a:t> JE. A </a:t>
            </a:r>
            <a:r>
              <a:rPr lang="tr-TR" altLang="en-US" sz="1200" b="0" dirty="0" err="1">
                <a:solidFill>
                  <a:schemeClr val="bg2">
                    <a:lumMod val="10000"/>
                  </a:schemeClr>
                </a:solidFill>
              </a:rPr>
              <a:t>revised</a:t>
            </a:r>
            <a:r>
              <a:rPr lang="tr-TR" altLang="en-US" sz="1200" b="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tr-TR" altLang="en-US" sz="1200" b="0" dirty="0" err="1">
                <a:solidFill>
                  <a:schemeClr val="bg2">
                    <a:lumMod val="10000"/>
                  </a:schemeClr>
                </a:solidFill>
              </a:rPr>
              <a:t>classification</a:t>
            </a:r>
            <a:r>
              <a:rPr lang="tr-TR" altLang="en-US" sz="1200" b="0" dirty="0">
                <a:solidFill>
                  <a:schemeClr val="bg2">
                    <a:lumMod val="10000"/>
                  </a:schemeClr>
                </a:solidFill>
              </a:rPr>
              <a:t> of </a:t>
            </a:r>
            <a:r>
              <a:rPr lang="tr-TR" altLang="en-US" sz="1200" b="0" dirty="0" err="1">
                <a:solidFill>
                  <a:schemeClr val="bg2">
                    <a:lumMod val="10000"/>
                  </a:schemeClr>
                </a:solidFill>
              </a:rPr>
              <a:t>von</a:t>
            </a:r>
            <a:r>
              <a:rPr lang="tr-TR" altLang="en-US" sz="1200" b="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tr-TR" altLang="en-US" sz="1200" b="0" dirty="0" err="1">
                <a:solidFill>
                  <a:schemeClr val="bg2">
                    <a:lumMod val="10000"/>
                  </a:schemeClr>
                </a:solidFill>
              </a:rPr>
              <a:t>Willebrand</a:t>
            </a:r>
            <a:r>
              <a:rPr lang="tr-TR" altLang="en-US" sz="1200" b="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tr-TR" altLang="en-US" sz="1200" b="0" dirty="0" err="1">
                <a:solidFill>
                  <a:schemeClr val="bg2">
                    <a:lumMod val="10000"/>
                  </a:schemeClr>
                </a:solidFill>
              </a:rPr>
              <a:t>disease</a:t>
            </a:r>
            <a:r>
              <a:rPr lang="tr-TR" altLang="en-US" sz="1200" b="0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tr-TR" altLang="en-US" sz="1200" b="0" i="1" dirty="0" err="1">
                <a:solidFill>
                  <a:schemeClr val="bg2">
                    <a:lumMod val="10000"/>
                  </a:schemeClr>
                </a:solidFill>
              </a:rPr>
              <a:t>Thromb</a:t>
            </a:r>
            <a:r>
              <a:rPr lang="tr-TR" altLang="en-US" sz="1200" b="0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tr-TR" altLang="en-US" sz="1200" b="0" i="1" dirty="0" err="1">
                <a:solidFill>
                  <a:schemeClr val="bg2">
                    <a:lumMod val="10000"/>
                  </a:schemeClr>
                </a:solidFill>
              </a:rPr>
              <a:t>Haemost</a:t>
            </a:r>
            <a:r>
              <a:rPr lang="tr-TR" altLang="en-US" sz="1200" b="0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tr-TR" altLang="en-US" sz="1200" b="0" dirty="0">
                <a:solidFill>
                  <a:schemeClr val="bg2">
                    <a:lumMod val="10000"/>
                  </a:schemeClr>
                </a:solidFill>
              </a:rPr>
              <a:t>1994; 71: 520-5</a:t>
            </a:r>
          </a:p>
        </p:txBody>
      </p:sp>
    </p:spTree>
    <p:extLst>
      <p:ext uri="{BB962C8B-B14F-4D97-AF65-F5344CB8AC3E}">
        <p14:creationId xmlns:p14="http://schemas.microsoft.com/office/powerpoint/2010/main" val="747192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C3D0AF-2B66-6117-368E-5879EF8D7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VWH Sıklığı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94496B4-454D-BF48-F68B-AC88D74D5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tr-TR" altLang="en-US" dirty="0"/>
              <a:t> 				</a:t>
            </a:r>
            <a:r>
              <a:rPr lang="tr-TR" altLang="en-US" sz="2800" dirty="0"/>
              <a:t>% </a:t>
            </a:r>
            <a:r>
              <a:rPr lang="tr-TR" altLang="en-US" sz="2800" b="1" dirty="0"/>
              <a:t>60 -70 </a:t>
            </a:r>
            <a:r>
              <a:rPr lang="tr-TR" altLang="en-US" sz="2800" dirty="0">
                <a:solidFill>
                  <a:srgbClr val="FF0000"/>
                </a:solidFill>
              </a:rPr>
              <a:t>Tip-</a:t>
            </a:r>
            <a:r>
              <a:rPr lang="tr-TR" altLang="en-US" sz="2800" b="1" dirty="0">
                <a:solidFill>
                  <a:srgbClr val="FF0000"/>
                </a:solidFill>
              </a:rPr>
              <a:t>1</a:t>
            </a:r>
          </a:p>
          <a:p>
            <a:pPr marL="0" indent="0">
              <a:buNone/>
            </a:pPr>
            <a:r>
              <a:rPr lang="tr-TR" altLang="en-US" sz="2800" dirty="0"/>
              <a:t>    </a:t>
            </a:r>
            <a:r>
              <a:rPr lang="tr-TR" altLang="en-US" sz="2800" b="1" dirty="0" err="1"/>
              <a:t>vWH</a:t>
            </a:r>
            <a:r>
              <a:rPr lang="tr-TR" altLang="en-US" sz="2800" dirty="0"/>
              <a:t>       	 	% </a:t>
            </a:r>
            <a:r>
              <a:rPr lang="tr-TR" altLang="en-US" sz="2800" b="1" dirty="0"/>
              <a:t>7 – 30  </a:t>
            </a:r>
            <a:r>
              <a:rPr lang="tr-TR" altLang="en-US" sz="2800" dirty="0">
                <a:solidFill>
                  <a:srgbClr val="FF0000"/>
                </a:solidFill>
              </a:rPr>
              <a:t>Tip-</a:t>
            </a:r>
            <a:r>
              <a:rPr lang="tr-TR" altLang="en-US" sz="2800" b="1" dirty="0">
                <a:solidFill>
                  <a:srgbClr val="FF0000"/>
                </a:solidFill>
              </a:rPr>
              <a:t>2</a:t>
            </a:r>
          </a:p>
          <a:p>
            <a:pPr eaLnBrk="1" hangingPunct="1">
              <a:buFontTx/>
              <a:buNone/>
            </a:pPr>
            <a:r>
              <a:rPr lang="tr-TR" altLang="en-US" sz="2800" dirty="0"/>
              <a:t>	                         	% </a:t>
            </a:r>
            <a:r>
              <a:rPr lang="tr-TR" altLang="en-US" sz="2800" b="1" dirty="0"/>
              <a:t>6 – 30  </a:t>
            </a:r>
            <a:r>
              <a:rPr lang="tr-TR" altLang="en-US" sz="2800" dirty="0">
                <a:solidFill>
                  <a:srgbClr val="FF0000"/>
                </a:solidFill>
              </a:rPr>
              <a:t>Tip-</a:t>
            </a:r>
            <a:r>
              <a:rPr lang="tr-TR" altLang="en-US" sz="2800" b="1" dirty="0">
                <a:solidFill>
                  <a:srgbClr val="FF0000"/>
                </a:solidFill>
              </a:rPr>
              <a:t>3</a:t>
            </a:r>
          </a:p>
          <a:p>
            <a:pPr eaLnBrk="1" hangingPunct="1">
              <a:buFontTx/>
              <a:buNone/>
            </a:pPr>
            <a:endParaRPr lang="tr-TR" b="1" dirty="0">
              <a:solidFill>
                <a:srgbClr val="FF0000"/>
              </a:solidFill>
            </a:endParaRPr>
          </a:p>
          <a:p>
            <a:pPr eaLnBrk="1" hangingPunct="1"/>
            <a:r>
              <a:rPr lang="tr-TR" altLang="en-US" sz="2800" dirty="0"/>
              <a:t>Ortadoğu ve İskandinav ülkelerinde </a:t>
            </a:r>
            <a:r>
              <a:rPr lang="tr-TR" altLang="en-US" sz="2800" b="1" dirty="0"/>
              <a:t>Tip 3</a:t>
            </a:r>
            <a:r>
              <a:rPr lang="tr-TR" altLang="en-US" sz="2800" dirty="0"/>
              <a:t> sıklığı ABD ve Avrupa’dan </a:t>
            </a:r>
            <a:r>
              <a:rPr lang="tr-TR" altLang="en-US" sz="2800" b="1" dirty="0"/>
              <a:t>3-5 kat </a:t>
            </a:r>
            <a:r>
              <a:rPr lang="tr-TR" altLang="en-US" sz="2800" dirty="0"/>
              <a:t>daha fazla</a:t>
            </a:r>
          </a:p>
          <a:p>
            <a:pPr eaLnBrk="1" hangingPunct="1"/>
            <a:r>
              <a:rPr lang="tr-TR" altLang="en-US" sz="2800" dirty="0"/>
              <a:t>Dünya genelindeki sıklık; </a:t>
            </a:r>
            <a:r>
              <a:rPr lang="tr-TR" altLang="en-US" sz="2800" b="1" dirty="0">
                <a:solidFill>
                  <a:srgbClr val="FF0000"/>
                </a:solidFill>
              </a:rPr>
              <a:t>% 0.1 - 2</a:t>
            </a:r>
          </a:p>
          <a:p>
            <a:pPr eaLnBrk="1" hangingPunct="1"/>
            <a:r>
              <a:rPr lang="tr-TR" altLang="en-US" sz="2800" dirty="0"/>
              <a:t>İtalya’da </a:t>
            </a:r>
            <a:r>
              <a:rPr lang="tr-TR" altLang="en-US" sz="2800" dirty="0">
                <a:sym typeface="Wingdings" pitchFamily="2" charset="2"/>
              </a:rPr>
              <a:t>  </a:t>
            </a:r>
            <a:r>
              <a:rPr lang="tr-TR" altLang="en-US" sz="2800" b="1" dirty="0">
                <a:cs typeface="Arial" panose="020B0604020202020204" pitchFamily="34" charset="0"/>
                <a:sym typeface="Wingdings" pitchFamily="2" charset="2"/>
              </a:rPr>
              <a:t>≈</a:t>
            </a:r>
            <a:r>
              <a:rPr lang="tr-TR" altLang="en-US" sz="2800" dirty="0"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tr-TR" altLang="en-US" sz="2800" b="1" dirty="0">
                <a:sym typeface="Wingdings" pitchFamily="2" charset="2"/>
              </a:rPr>
              <a:t>% 0.1</a:t>
            </a:r>
          </a:p>
          <a:p>
            <a:pPr eaLnBrk="1" hangingPunct="1"/>
            <a:r>
              <a:rPr lang="tr-TR" altLang="en-US" sz="2800" dirty="0">
                <a:sym typeface="Wingdings" pitchFamily="2" charset="2"/>
              </a:rPr>
              <a:t>Türkiye’de  </a:t>
            </a:r>
            <a:r>
              <a:rPr lang="tr-TR" altLang="en-US" sz="2800" b="1" dirty="0">
                <a:solidFill>
                  <a:srgbClr val="FF0000"/>
                </a:solidFill>
                <a:sym typeface="Wingdings" pitchFamily="2" charset="2"/>
              </a:rPr>
              <a:t>% 0.7</a:t>
            </a:r>
            <a:r>
              <a:rPr lang="tr-TR" altLang="en-US" b="1" baseline="30000" dirty="0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  <a:t>7</a:t>
            </a:r>
            <a:endParaRPr lang="tr-TR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Dikdörtgen 2">
            <a:extLst>
              <a:ext uri="{FF2B5EF4-FFF2-40B4-BE49-F238E27FC236}">
                <a16:creationId xmlns:a16="http://schemas.microsoft.com/office/drawing/2014/main" id="{097F7CAE-CD56-878C-7B63-2DA675B86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6173787"/>
            <a:ext cx="8208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en-US" sz="1200" b="0" dirty="0">
                <a:solidFill>
                  <a:schemeClr val="bg2">
                    <a:lumMod val="10000"/>
                  </a:schemeClr>
                </a:solidFill>
              </a:rPr>
              <a:t>4. </a:t>
            </a:r>
            <a:r>
              <a:rPr lang="tr-TR" altLang="en-US" sz="1200" b="0" dirty="0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  <a:t>Gürsel T.  Doğa </a:t>
            </a:r>
            <a:r>
              <a:rPr lang="tr-TR" altLang="en-US" sz="1200" b="0" dirty="0" err="1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  <a:t>Turk</a:t>
            </a:r>
            <a:r>
              <a:rPr lang="tr-TR" altLang="en-US" sz="1200" b="0" dirty="0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  <a:t> J </a:t>
            </a:r>
            <a:r>
              <a:rPr lang="tr-TR" altLang="en-US" sz="1200" b="0" dirty="0" err="1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  <a:t>Med</a:t>
            </a:r>
            <a:r>
              <a:rPr lang="tr-TR" altLang="en-US" sz="1200" b="0" dirty="0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  <a:t> </a:t>
            </a:r>
            <a:r>
              <a:rPr lang="tr-TR" altLang="en-US" sz="1200" b="0" dirty="0" err="1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  <a:t>Sci</a:t>
            </a:r>
            <a:r>
              <a:rPr lang="tr-TR" altLang="en-US" sz="1200" b="0" dirty="0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  <a:t> 1992; 16: 324</a:t>
            </a:r>
            <a:endParaRPr lang="tr-TR" altLang="en-US" sz="1200" b="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38B98E9F-4834-742A-2F9C-266A31A4A69F}"/>
              </a:ext>
            </a:extLst>
          </p:cNvPr>
          <p:cNvSpPr>
            <a:spLocks/>
          </p:cNvSpPr>
          <p:nvPr/>
        </p:nvSpPr>
        <p:spPr bwMode="auto">
          <a:xfrm>
            <a:off x="2765092" y="1746250"/>
            <a:ext cx="594795" cy="1368425"/>
          </a:xfrm>
          <a:prstGeom prst="leftBrace">
            <a:avLst>
              <a:gd name="adj1" fmla="val 52819"/>
              <a:gd name="adj2" fmla="val 50000"/>
            </a:avLst>
          </a:prstGeom>
          <a:noFill/>
          <a:ln w="2857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95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1E353B5-9909-87BC-B327-2F2838758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vWH</a:t>
            </a:r>
            <a:r>
              <a:rPr lang="tr-TR" dirty="0"/>
              <a:t> Klinik Özellikleri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9F6414-E5F5-2147-27BA-0BD4F754E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Hafif ve orta şiddette mukozal kanamalar </a:t>
            </a:r>
          </a:p>
          <a:p>
            <a:pPr lvl="1">
              <a:buFont typeface="Arial" pitchFamily="34" charset="0"/>
              <a:buChar char="•"/>
            </a:pPr>
            <a:r>
              <a:rPr lang="tr-TR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Burun kanaması ( %23.6-56.2)</a:t>
            </a:r>
          </a:p>
          <a:p>
            <a:pPr lvl="1">
              <a:buFont typeface="Arial" pitchFamily="34" charset="0"/>
              <a:buChar char="•"/>
            </a:pPr>
            <a:r>
              <a:rPr lang="tr-TR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Diş eti kanaması ( %28.9-34.2)</a:t>
            </a:r>
          </a:p>
          <a:p>
            <a:pPr lvl="1">
              <a:buFont typeface="Arial" pitchFamily="34" charset="0"/>
              <a:buChar char="•"/>
            </a:pPr>
            <a:r>
              <a:rPr lang="tr-TR" sz="2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Menoraji</a:t>
            </a:r>
            <a:r>
              <a:rPr lang="tr-TR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 (%74-93)</a:t>
            </a:r>
          </a:p>
          <a:p>
            <a:pPr lvl="1">
              <a:buFont typeface="Arial" pitchFamily="34" charset="0"/>
              <a:buChar char="•"/>
            </a:pPr>
            <a:r>
              <a:rPr lang="tr-TR" sz="2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Tonsillektomi</a:t>
            </a:r>
            <a:r>
              <a:rPr lang="tr-TR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 ve diş çekimi sonrası kanama ( %7.9-34.2)</a:t>
            </a:r>
          </a:p>
          <a:p>
            <a:pPr lvl="1">
              <a:buFont typeface="Arial" pitchFamily="34" charset="0"/>
              <a:buChar char="•"/>
            </a:pPr>
            <a:r>
              <a:rPr lang="tr-TR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Post-</a:t>
            </a:r>
            <a:r>
              <a:rPr lang="tr-TR" sz="2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partum</a:t>
            </a:r>
            <a:r>
              <a:rPr lang="tr-TR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 kanama ( %6) </a:t>
            </a:r>
          </a:p>
          <a:p>
            <a:pPr lvl="1">
              <a:buFont typeface="Arial" pitchFamily="34" charset="0"/>
              <a:buChar char="•"/>
            </a:pPr>
            <a:r>
              <a:rPr lang="tr-TR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GİS kanaması ( 2.6-7.9)</a:t>
            </a:r>
            <a:endParaRPr lang="tr-TR" sz="2000" dirty="0">
              <a:solidFill>
                <a:schemeClr val="tx2">
                  <a:lumMod val="60000"/>
                  <a:lumOff val="40000"/>
                </a:schemeClr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Deride ekimoz</a:t>
            </a:r>
          </a:p>
          <a:p>
            <a:pPr>
              <a:buFont typeface="Arial" pitchFamily="34" charset="0"/>
              <a:buChar char="•"/>
            </a:pPr>
            <a:endParaRPr lang="tr-TR" sz="2400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240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Yüzeyel</a:t>
            </a: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kesiler sonrası uzun süren kanamalar</a:t>
            </a:r>
          </a:p>
          <a:p>
            <a:pPr>
              <a:buFont typeface="Arial" pitchFamily="34" charset="0"/>
              <a:buChar char="•"/>
            </a:pPr>
            <a:endParaRPr lang="tr-TR" sz="2400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Tip-3</a:t>
            </a: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de </a:t>
            </a:r>
            <a:r>
              <a:rPr lang="tr-TR" sz="2400" u="sng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hemofili benzeri </a:t>
            </a:r>
            <a:r>
              <a:rPr lang="tr-TR" sz="2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kas-iskelet sistemi kanamaları </a:t>
            </a:r>
          </a:p>
          <a:p>
            <a:endParaRPr lang="tr-TR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58E22E5-643A-04E3-94D7-0B02E5F65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764" y="6073170"/>
            <a:ext cx="1169847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+mj-ea"/>
                <a:cs typeface="+mj-cs"/>
              </a:rPr>
              <a:t>5. National Heart, Lung, and Blood Institute. The diagnosis, evaluation, and management of von Willebrand Disease. http://www.nhlbi.nih.gov/guidelines/vwd/index.htm. Published 2007</a:t>
            </a:r>
          </a:p>
          <a:p>
            <a:pPr defTabSz="914400" eaLnBrk="1" hangingPunct="1">
              <a:defRPr/>
            </a:pP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+mj-ea"/>
                <a:cs typeface="+mj-cs"/>
              </a:rPr>
              <a:t>6. Kadir, R A et al. “Assessment of menstrual blood loss and </a:t>
            </a:r>
            <a:r>
              <a:rPr lang="en-US" sz="900" dirty="0" err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+mj-ea"/>
                <a:cs typeface="+mj-cs"/>
              </a:rPr>
              <a:t>gynaecological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+mj-ea"/>
                <a:cs typeface="+mj-cs"/>
              </a:rPr>
              <a:t> problems in patients with inherited bleeding disorders.” </a:t>
            </a:r>
            <a:r>
              <a:rPr lang="en-US" sz="900" dirty="0" err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+mj-ea"/>
                <a:cs typeface="+mj-cs"/>
              </a:rPr>
              <a:t>Haemophilia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+mj-ea"/>
                <a:cs typeface="+mj-cs"/>
              </a:rPr>
              <a:t> : the official journal of the World Federation of Hemophilia vol. 5,1 (1999): 40-8. doi:10.1046/j.1365-2516.1999.00285.x</a:t>
            </a:r>
          </a:p>
          <a:p>
            <a:pPr defTabSz="914400" eaLnBrk="1" hangingPunct="1">
              <a:defRPr/>
            </a:pP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+mj-ea"/>
                <a:cs typeface="+mj-cs"/>
              </a:rPr>
              <a:t>7. James AH, Jamison MG. Bleeding events and other complications during pregnancy and childbirth in women with von Willebrand disease. J </a:t>
            </a:r>
            <a:r>
              <a:rPr lang="en-US" sz="900" dirty="0" err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+mj-ea"/>
                <a:cs typeface="+mj-cs"/>
              </a:rPr>
              <a:t>Thromb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+mj-ea"/>
                <a:cs typeface="+mj-cs"/>
              </a:rPr>
              <a:t> </a:t>
            </a:r>
            <a:r>
              <a:rPr lang="en-US" sz="900" dirty="0" err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+mj-ea"/>
                <a:cs typeface="+mj-cs"/>
              </a:rPr>
              <a:t>Haemost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+mj-ea"/>
                <a:cs typeface="+mj-cs"/>
              </a:rPr>
              <a:t>. 2007 Jun;5(6):1165-9. </a:t>
            </a:r>
            <a:r>
              <a:rPr lang="en-US" sz="900" dirty="0" err="1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+mj-ea"/>
                <a:cs typeface="+mj-cs"/>
              </a:rPr>
              <a:t>doi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2" charset="0"/>
                <a:ea typeface="+mj-ea"/>
                <a:cs typeface="+mj-cs"/>
              </a:rPr>
              <a:t>: 10.1111/j.1538-7836.2007.02563.x. PMID: 17403089.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5B648350-8FF8-14FC-7FB1-B01F2CE3BF6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9838" y="681037"/>
            <a:ext cx="3949680" cy="438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23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64FF5">
            <a:extLst>
              <a:ext uri="{FF2B5EF4-FFF2-40B4-BE49-F238E27FC236}">
                <a16:creationId xmlns:a16="http://schemas.microsoft.com/office/drawing/2014/main" id="{DD178E5F-F0A5-F48C-D852-2291E595BC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191" y="643466"/>
            <a:ext cx="4593265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96D3561B-3149-95C5-B102-1D3EDA9B4B3E}"/>
              </a:ext>
            </a:extLst>
          </p:cNvPr>
          <p:cNvSpPr/>
          <p:nvPr/>
        </p:nvSpPr>
        <p:spPr>
          <a:xfrm>
            <a:off x="3749040" y="1085850"/>
            <a:ext cx="1383030" cy="43434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AB16676C-2B34-9B68-9701-200091ED754F}"/>
              </a:ext>
            </a:extLst>
          </p:cNvPr>
          <p:cNvSpPr/>
          <p:nvPr/>
        </p:nvSpPr>
        <p:spPr>
          <a:xfrm>
            <a:off x="3749040" y="2244090"/>
            <a:ext cx="1383030" cy="5334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404BD748-7D69-49BB-F5A5-4BE9CF361645}"/>
              </a:ext>
            </a:extLst>
          </p:cNvPr>
          <p:cNvSpPr/>
          <p:nvPr/>
        </p:nvSpPr>
        <p:spPr>
          <a:xfrm>
            <a:off x="7273290" y="3524250"/>
            <a:ext cx="1141317" cy="43434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A7C615A1-7F74-AB25-A06A-07A9EEBDAA11}"/>
              </a:ext>
            </a:extLst>
          </p:cNvPr>
          <p:cNvSpPr/>
          <p:nvPr/>
        </p:nvSpPr>
        <p:spPr>
          <a:xfrm>
            <a:off x="7189470" y="1729740"/>
            <a:ext cx="1253492" cy="43434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7CB81DB6-6CA7-003C-8DB2-9A38A2B81B01}"/>
              </a:ext>
            </a:extLst>
          </p:cNvPr>
          <p:cNvSpPr/>
          <p:nvPr/>
        </p:nvSpPr>
        <p:spPr>
          <a:xfrm>
            <a:off x="3720685" y="4166756"/>
            <a:ext cx="1383030" cy="5334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971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1137</TotalTime>
  <Words>3827</Words>
  <Application>Microsoft Macintosh PowerPoint</Application>
  <PresentationFormat>Geniş ekran</PresentationFormat>
  <Paragraphs>567</Paragraphs>
  <Slides>58</Slides>
  <Notes>7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58</vt:i4>
      </vt:variant>
    </vt:vector>
  </HeadingPairs>
  <TitlesOfParts>
    <vt:vector size="71" baseType="lpstr">
      <vt:lpstr>ＭＳ Ｐゴシック</vt:lpstr>
      <vt:lpstr>AdvOT333dc5e5</vt:lpstr>
      <vt:lpstr>Aptos</vt:lpstr>
      <vt:lpstr>Aptos Display</vt:lpstr>
      <vt:lpstr>Arial</vt:lpstr>
      <vt:lpstr>Arial Narrow</vt:lpstr>
      <vt:lpstr>BlinkMacSystemFont</vt:lpstr>
      <vt:lpstr>Helvetica</vt:lpstr>
      <vt:lpstr>Montserrat</vt:lpstr>
      <vt:lpstr>Times</vt:lpstr>
      <vt:lpstr>Wingdings</vt:lpstr>
      <vt:lpstr>Office Teması</vt:lpstr>
      <vt:lpstr>Bit Eşlem Resmi</vt:lpstr>
      <vt:lpstr>vWH’da Doğru Tanı,  vWF’ün Uygun Kullanımı </vt:lpstr>
      <vt:lpstr>Von Willebrand Hastalığı</vt:lpstr>
      <vt:lpstr>Von Willebrand Faktörü Genetiği</vt:lpstr>
      <vt:lpstr>Von Willebrand Faktörü</vt:lpstr>
      <vt:lpstr>Von Willebrand Hastalığı</vt:lpstr>
      <vt:lpstr>VWH Tipleri </vt:lpstr>
      <vt:lpstr>VWH Sıklığı</vt:lpstr>
      <vt:lpstr>vWH Klinik Özellikleri</vt:lpstr>
      <vt:lpstr>PowerPoint Sunusu</vt:lpstr>
      <vt:lpstr>vWH Tanısal Yaklaşım</vt:lpstr>
      <vt:lpstr>vWH Tanısal Yaklaşım</vt:lpstr>
      <vt:lpstr>Ristosetin Kofaktör Aktivitesi</vt:lpstr>
      <vt:lpstr>Ristosetin ile Trombosit Agregasyonu </vt:lpstr>
      <vt:lpstr>Multimer Analizi</vt:lpstr>
      <vt:lpstr>Tanı Algoritması-1</vt:lpstr>
      <vt:lpstr>PowerPoint Sunusu</vt:lpstr>
      <vt:lpstr>Tanı Algoritması-2</vt:lpstr>
      <vt:lpstr>Tanı Algoritması-3</vt:lpstr>
      <vt:lpstr>Tanı Algoritması-4</vt:lpstr>
      <vt:lpstr>PowerPoint Sunusu</vt:lpstr>
      <vt:lpstr>PowerPoint Sunusu</vt:lpstr>
      <vt:lpstr>Tip 1 vWH</vt:lpstr>
      <vt:lpstr>Tip 1 vWH</vt:lpstr>
      <vt:lpstr>Tip 1 vWH Tanı</vt:lpstr>
      <vt:lpstr>Tip 1 vWH Tanı</vt:lpstr>
      <vt:lpstr>vWH Tip 1C</vt:lpstr>
      <vt:lpstr>Tip 3 (ağır) vWH</vt:lpstr>
      <vt:lpstr>Tip 2N vWH</vt:lpstr>
      <vt:lpstr>PowerPoint Sunusu</vt:lpstr>
      <vt:lpstr>Klinik ve Laboratuvar Değerlendirme-ÖZET</vt:lpstr>
      <vt:lpstr>Genel Tedavi Yaklaşımı</vt:lpstr>
      <vt:lpstr>Antifibrinolitikler</vt:lpstr>
      <vt:lpstr>Transamin</vt:lpstr>
      <vt:lpstr>Desmopressin</vt:lpstr>
      <vt:lpstr>Desmopressin </vt:lpstr>
      <vt:lpstr>PowerPoint Sunusu</vt:lpstr>
      <vt:lpstr>Desmopressin</vt:lpstr>
      <vt:lpstr>Yerine Koyma Tedavisi</vt:lpstr>
      <vt:lpstr>PowerPoint Sunusu</vt:lpstr>
      <vt:lpstr>vWH’da Önerilen Faktör Dozları</vt:lpstr>
      <vt:lpstr>Tedavinin Etkinliği</vt:lpstr>
      <vt:lpstr>Menoraji ve vWH</vt:lpstr>
      <vt:lpstr>Menoraji Tedavisi</vt:lpstr>
      <vt:lpstr>PowerPoint Sunusu</vt:lpstr>
      <vt:lpstr>Gebelik ve Doğumda Tedavi</vt:lpstr>
      <vt:lpstr>Gebelik ve Doğumda Tedavi</vt:lpstr>
      <vt:lpstr>vWH ve Diş Çekimi</vt:lpstr>
      <vt:lpstr>vWH ve GİS Kanama</vt:lpstr>
      <vt:lpstr>vWH Tiplere Göre Tedavi12</vt:lpstr>
      <vt:lpstr>vWH Tiplere Göre Tedavi12</vt:lpstr>
      <vt:lpstr>vWF Preparatları</vt:lpstr>
      <vt:lpstr>Haemate® P</vt:lpstr>
      <vt:lpstr>vWH Profilaksi</vt:lpstr>
      <vt:lpstr>vWH Profilaksi</vt:lpstr>
      <vt:lpstr>vWH Profilaksi</vt:lpstr>
      <vt:lpstr>İnhibitörlü vWH Tedavisi</vt:lpstr>
      <vt:lpstr>KAYNAKLAR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nurgül yönyül</dc:creator>
  <cp:lastModifiedBy>nurgül yönyül</cp:lastModifiedBy>
  <cp:revision>13</cp:revision>
  <dcterms:created xsi:type="dcterms:W3CDTF">2025-04-23T08:21:40Z</dcterms:created>
  <dcterms:modified xsi:type="dcterms:W3CDTF">2025-04-26T05:31:33Z</dcterms:modified>
</cp:coreProperties>
</file>